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3" r:id="rId3"/>
    <p:sldId id="257" r:id="rId4"/>
    <p:sldId id="294" r:id="rId5"/>
    <p:sldId id="316" r:id="rId6"/>
    <p:sldId id="320" r:id="rId7"/>
    <p:sldId id="321" r:id="rId8"/>
    <p:sldId id="314" r:id="rId9"/>
    <p:sldId id="313" r:id="rId10"/>
    <p:sldId id="295" r:id="rId11"/>
    <p:sldId id="258" r:id="rId12"/>
    <p:sldId id="315" r:id="rId13"/>
    <p:sldId id="319" r:id="rId14"/>
    <p:sldId id="309" r:id="rId15"/>
    <p:sldId id="317" r:id="rId16"/>
    <p:sldId id="311" r:id="rId17"/>
    <p:sldId id="312" r:id="rId18"/>
    <p:sldId id="300" r:id="rId19"/>
    <p:sldId id="322" r:id="rId20"/>
    <p:sldId id="323" r:id="rId21"/>
    <p:sldId id="261" r:id="rId22"/>
    <p:sldId id="262" r:id="rId23"/>
    <p:sldId id="264" r:id="rId24"/>
    <p:sldId id="266" r:id="rId25"/>
    <p:sldId id="268" r:id="rId26"/>
    <p:sldId id="265" r:id="rId27"/>
    <p:sldId id="269" r:id="rId28"/>
    <p:sldId id="270" r:id="rId29"/>
    <p:sldId id="302" r:id="rId30"/>
    <p:sldId id="271" r:id="rId31"/>
    <p:sldId id="272" r:id="rId32"/>
    <p:sldId id="303" r:id="rId33"/>
    <p:sldId id="273" r:id="rId34"/>
    <p:sldId id="304" r:id="rId35"/>
    <p:sldId id="310" r:id="rId36"/>
    <p:sldId id="274" r:id="rId37"/>
    <p:sldId id="305" r:id="rId38"/>
    <p:sldId id="275" r:id="rId39"/>
    <p:sldId id="306" r:id="rId40"/>
    <p:sldId id="276" r:id="rId41"/>
    <p:sldId id="307" r:id="rId42"/>
    <p:sldId id="277" r:id="rId43"/>
    <p:sldId id="278" r:id="rId44"/>
    <p:sldId id="279" r:id="rId45"/>
    <p:sldId id="308" r:id="rId46"/>
    <p:sldId id="280" r:id="rId47"/>
    <p:sldId id="282" r:id="rId48"/>
    <p:sldId id="281" r:id="rId49"/>
    <p:sldId id="283" r:id="rId50"/>
    <p:sldId id="284" r:id="rId51"/>
    <p:sldId id="285" r:id="rId52"/>
    <p:sldId id="286" r:id="rId53"/>
    <p:sldId id="287" r:id="rId54"/>
    <p:sldId id="288" r:id="rId55"/>
    <p:sldId id="289" r:id="rId56"/>
    <p:sldId id="290" r:id="rId57"/>
    <p:sldId id="29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0377" autoAdjust="0"/>
  </p:normalViewPr>
  <p:slideViewPr>
    <p:cSldViewPr snapToGrid="0">
      <p:cViewPr varScale="1">
        <p:scale>
          <a:sx n="51" d="100"/>
          <a:sy n="51" d="100"/>
        </p:scale>
        <p:origin x="20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EDE81-3063-4DC3-ACE2-08FC9FBC6283}"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E0362-DDB3-48F9-B20D-1D38ACE768A2}" type="slidenum">
              <a:rPr lang="en-US" smtClean="0"/>
              <a:t>‹#›</a:t>
            </a:fld>
            <a:endParaRPr lang="en-US"/>
          </a:p>
        </p:txBody>
      </p:sp>
    </p:spTree>
    <p:extLst>
      <p:ext uri="{BB962C8B-B14F-4D97-AF65-F5344CB8AC3E}">
        <p14:creationId xmlns:p14="http://schemas.microsoft.com/office/powerpoint/2010/main" val="217892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should use an interesting</a:t>
            </a:r>
          </a:p>
          <a:p>
            <a:r>
              <a:rPr lang="en-US" sz="1200" b="0" i="0" u="none" strike="noStrike" kern="1200" baseline="0" dirty="0" smtClean="0">
                <a:solidFill>
                  <a:schemeClr val="tx1"/>
                </a:solidFill>
                <a:latin typeface="+mn-lt"/>
                <a:ea typeface="+mn-ea"/>
                <a:cs typeface="+mn-cs"/>
              </a:rPr>
              <a:t>sequence of text, tables, and figures to answer the study</a:t>
            </a:r>
          </a:p>
          <a:p>
            <a:r>
              <a:rPr lang="en-US" sz="1200" b="0" i="0" u="none" strike="noStrike" kern="1200" baseline="0" dirty="0" smtClean="0">
                <a:solidFill>
                  <a:schemeClr val="tx1"/>
                </a:solidFill>
                <a:latin typeface="+mn-lt"/>
                <a:ea typeface="+mn-ea"/>
                <a:cs typeface="+mn-cs"/>
              </a:rPr>
              <a:t>questions and to tell the story without diversions.</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2</a:t>
            </a:fld>
            <a:endParaRPr lang="en-US"/>
          </a:p>
        </p:txBody>
      </p:sp>
    </p:spTree>
    <p:extLst>
      <p:ext uri="{BB962C8B-B14F-4D97-AF65-F5344CB8AC3E}">
        <p14:creationId xmlns:p14="http://schemas.microsoft.com/office/powerpoint/2010/main" val="389961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16</a:t>
            </a:fld>
            <a:endParaRPr lang="en-US"/>
          </a:p>
        </p:txBody>
      </p:sp>
    </p:spTree>
    <p:extLst>
      <p:ext uri="{BB962C8B-B14F-4D97-AF65-F5344CB8AC3E}">
        <p14:creationId xmlns:p14="http://schemas.microsoft.com/office/powerpoint/2010/main" val="161549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figure shows </a:t>
            </a:r>
            <a:r>
              <a:rPr lang="en-US" sz="1200" b="0" i="0" u="sng" strike="noStrike" kern="1200" baseline="0" dirty="0" smtClean="0">
                <a:solidFill>
                  <a:srgbClr val="FF0000"/>
                </a:solidFill>
                <a:latin typeface="+mn-lt"/>
                <a:ea typeface="+mn-ea"/>
                <a:cs typeface="+mn-cs"/>
              </a:rPr>
              <a:t>the prevalence of medication use </a:t>
            </a:r>
            <a:r>
              <a:rPr lang="en-US" sz="1200" b="0" i="0" u="none" strike="noStrike" kern="1200" baseline="0" dirty="0" smtClean="0">
                <a:solidFill>
                  <a:schemeClr val="tx1"/>
                </a:solidFill>
                <a:latin typeface="+mn-lt"/>
                <a:ea typeface="+mn-ea"/>
                <a:cs typeface="+mn-cs"/>
              </a:rPr>
              <a:t>in each group so that exact</a:t>
            </a:r>
          </a:p>
          <a:p>
            <a:r>
              <a:rPr lang="en-US" sz="1200" b="0" i="0" u="none" strike="noStrike" kern="1200" baseline="0" dirty="0" smtClean="0">
                <a:solidFill>
                  <a:schemeClr val="tx1"/>
                </a:solidFill>
                <a:latin typeface="+mn-lt"/>
                <a:ea typeface="+mn-ea"/>
                <a:cs typeface="+mn-cs"/>
              </a:rPr>
              <a:t>percentages do not need to be included in the text.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17</a:t>
            </a:fld>
            <a:endParaRPr lang="en-US"/>
          </a:p>
        </p:txBody>
      </p:sp>
    </p:spTree>
    <p:extLst>
      <p:ext uri="{BB962C8B-B14F-4D97-AF65-F5344CB8AC3E}">
        <p14:creationId xmlns:p14="http://schemas.microsoft.com/office/powerpoint/2010/main" val="115277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kern="1200" dirty="0" smtClean="0">
                <a:solidFill>
                  <a:schemeClr val="tx1"/>
                </a:solidFill>
                <a:effectLst/>
                <a:latin typeface="+mn-lt"/>
                <a:ea typeface="+mn-ea"/>
                <a:cs typeface="+mn-cs"/>
              </a:rPr>
              <a:t>سیستم </a:t>
            </a:r>
            <a:r>
              <a:rPr lang="fa-IR" sz="1200" b="1" i="0" kern="1200" dirty="0" smtClean="0">
                <a:solidFill>
                  <a:schemeClr val="tx1"/>
                </a:solidFill>
                <a:effectLst/>
                <a:latin typeface="+mn-lt"/>
                <a:ea typeface="+mn-ea"/>
                <a:cs typeface="+mn-cs"/>
              </a:rPr>
              <a:t>بین‌المللی واحدها</a:t>
            </a:r>
            <a:r>
              <a:rPr lang="fa-IR" sz="1200" b="0" i="0" kern="120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r>
              <a:rPr lang="fa-IR" sz="1200" b="0" i="0" kern="1200" dirty="0" smtClean="0">
                <a:solidFill>
                  <a:schemeClr val="tx1"/>
                </a:solidFill>
                <a:effectLst/>
                <a:latin typeface="+mn-lt"/>
                <a:ea typeface="+mn-ea"/>
                <a:cs typeface="+mn-cs"/>
              </a:rPr>
              <a:t>واحد</a:t>
            </a:r>
            <a:r>
              <a:rPr lang="fa-IR" sz="1200" b="0" i="0" kern="1200" baseline="0" dirty="0" smtClean="0">
                <a:solidFill>
                  <a:schemeClr val="tx1"/>
                </a:solidFill>
                <a:effectLst/>
                <a:latin typeface="+mn-lt"/>
                <a:ea typeface="+mn-ea"/>
                <a:cs typeface="+mn-cs"/>
              </a:rPr>
              <a:t> های مرسم</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7E0362-DDB3-48F9-B20D-1D38ACE768A2}" type="slidenum">
              <a:rPr lang="en-US" smtClean="0"/>
              <a:t>22</a:t>
            </a:fld>
            <a:endParaRPr lang="en-US"/>
          </a:p>
        </p:txBody>
      </p:sp>
    </p:spTree>
    <p:extLst>
      <p:ext uri="{BB962C8B-B14F-4D97-AF65-F5344CB8AC3E}">
        <p14:creationId xmlns:p14="http://schemas.microsoft.com/office/powerpoint/2010/main" val="341950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reporting the baseline characteristics of the participants enrolled in a </a:t>
            </a:r>
            <a:r>
              <a:rPr lang="en-US" dirty="0" err="1" smtClean="0"/>
              <a:t>randomised</a:t>
            </a:r>
            <a:r>
              <a:rPr lang="en-US" dirty="0" smtClean="0"/>
              <a:t> controlled trial, this is not a time for significance testing. </a:t>
            </a:r>
          </a:p>
          <a:p>
            <a:endParaRPr lang="en-US" dirty="0" smtClean="0"/>
          </a:p>
          <a:p>
            <a:r>
              <a:rPr lang="en-US" dirty="0" smtClean="0"/>
              <a:t>Hopefully, you did not conduct the study with the purpose of testing whether the baseline characteristics of your participants, who were </a:t>
            </a:r>
            <a:r>
              <a:rPr lang="en-US" dirty="0" err="1" smtClean="0"/>
              <a:t>randomised</a:t>
            </a:r>
            <a:r>
              <a:rPr lang="en-US" dirty="0" smtClean="0"/>
              <a:t> to study groups, were significantly different merely by chance.</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24</a:t>
            </a:fld>
            <a:endParaRPr lang="en-US"/>
          </a:p>
        </p:txBody>
      </p:sp>
    </p:spTree>
    <p:extLst>
      <p:ext uri="{BB962C8B-B14F-4D97-AF65-F5344CB8AC3E}">
        <p14:creationId xmlns:p14="http://schemas.microsoft.com/office/powerpoint/2010/main" val="277005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Table 3.3, it can be seen that age and all of the characteristics described by percentages are very similar between groups.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Renal function is described using median values, and the difference between groups is small in relation to the range within the groups.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despite using random allocation to groups, systolic blood pressure was 10 units lower in the intervention group, which is an effect size of 0·5 standard deviations between groups.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Readers will need to make an expert decision or rely on secondary analyses to decide whether this difference could have biased the final conclusions.</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26</a:t>
            </a:fld>
            <a:endParaRPr lang="en-US"/>
          </a:p>
        </p:txBody>
      </p:sp>
    </p:spTree>
    <p:extLst>
      <p:ext uri="{BB962C8B-B14F-4D97-AF65-F5344CB8AC3E}">
        <p14:creationId xmlns:p14="http://schemas.microsoft.com/office/powerpoint/2010/main" val="275714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following the guidelines, you will need to include a flow chart to show how you recruited your sample and how many people were lost at various points in the</a:t>
            </a:r>
          </a:p>
          <a:p>
            <a:r>
              <a:rPr lang="en-US" sz="1200" b="0" i="0" u="none" strike="noStrike" kern="1200" baseline="0" dirty="0" smtClean="0">
                <a:solidFill>
                  <a:schemeClr val="tx1"/>
                </a:solidFill>
                <a:latin typeface="+mn-lt"/>
                <a:ea typeface="+mn-ea"/>
                <a:cs typeface="+mn-cs"/>
              </a:rPr>
              <a:t>progression of the study.</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27</a:t>
            </a:fld>
            <a:endParaRPr lang="en-US"/>
          </a:p>
        </p:txBody>
      </p:sp>
    </p:spTree>
    <p:extLst>
      <p:ext uri="{BB962C8B-B14F-4D97-AF65-F5344CB8AC3E}">
        <p14:creationId xmlns:p14="http://schemas.microsoft.com/office/powerpoint/2010/main" val="82003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It is much more valuable if the results are presented as </a:t>
            </a:r>
            <a:r>
              <a:rPr lang="en-US" dirty="0" smtClean="0">
                <a:solidFill>
                  <a:srgbClr val="FF0000"/>
                </a:solidFill>
              </a:rPr>
              <a:t>the level of risk </a:t>
            </a:r>
            <a:r>
              <a:rPr lang="en-US" dirty="0" smtClean="0"/>
              <a:t>that is associated with an exposure, for example as </a:t>
            </a:r>
            <a:r>
              <a:rPr lang="en-US" dirty="0" smtClean="0">
                <a:solidFill>
                  <a:srgbClr val="FF0000"/>
                </a:solidFill>
              </a:rPr>
              <a:t>odds ratios</a:t>
            </a:r>
            <a:r>
              <a:rPr lang="en-US" dirty="0" smtClean="0"/>
              <a:t>.</a:t>
            </a:r>
          </a:p>
          <a:p>
            <a:endParaRPr lang="en-US" dirty="0" smtClean="0"/>
          </a:p>
          <a:p>
            <a:endParaRPr lang="en-US" dirty="0" smtClean="0"/>
          </a:p>
          <a:p>
            <a:r>
              <a:rPr lang="en-US" sz="1200" b="0" i="0" u="none" strike="noStrike" kern="1200" baseline="0" dirty="0" smtClean="0">
                <a:solidFill>
                  <a:schemeClr val="tx1"/>
                </a:solidFill>
                <a:latin typeface="+mn-lt"/>
                <a:ea typeface="+mn-ea"/>
                <a:cs typeface="+mn-cs"/>
              </a:rPr>
              <a:t>The frequencies of exposed and unexposed cases and controls can then be presented in tables along with the odds ratios but only for the purpose of making the derivation of the statistics transparent</a:t>
            </a:r>
          </a:p>
          <a:p>
            <a:r>
              <a:rPr lang="en-US" sz="1200" b="0" i="0" u="none" strike="noStrike" kern="1200" baseline="0" dirty="0" smtClean="0">
                <a:solidFill>
                  <a:schemeClr val="tx1"/>
                </a:solidFill>
                <a:latin typeface="+mn-lt"/>
                <a:ea typeface="+mn-ea"/>
                <a:cs typeface="+mn-cs"/>
              </a:rPr>
              <a:t>to the reader and not for making comparisons with other studies.</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30</a:t>
            </a:fld>
            <a:endParaRPr lang="en-US"/>
          </a:p>
        </p:txBody>
      </p:sp>
    </p:spTree>
    <p:extLst>
      <p:ext uri="{BB962C8B-B14F-4D97-AF65-F5344CB8AC3E}">
        <p14:creationId xmlns:p14="http://schemas.microsoft.com/office/powerpoint/2010/main" val="400290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31</a:t>
            </a:fld>
            <a:endParaRPr lang="en-US"/>
          </a:p>
        </p:txBody>
      </p:sp>
    </p:spTree>
    <p:extLst>
      <p:ext uri="{BB962C8B-B14F-4D97-AF65-F5344CB8AC3E}">
        <p14:creationId xmlns:p14="http://schemas.microsoft.com/office/powerpoint/2010/main" val="358511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33</a:t>
            </a:fld>
            <a:endParaRPr lang="en-US"/>
          </a:p>
        </p:txBody>
      </p:sp>
    </p:spTree>
    <p:extLst>
      <p:ext uri="{BB962C8B-B14F-4D97-AF65-F5344CB8AC3E}">
        <p14:creationId xmlns:p14="http://schemas.microsoft.com/office/powerpoint/2010/main" val="1977854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contradictions are confusing in that they suggest that there was a difference between groups although there wasn’t. </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34</a:t>
            </a:fld>
            <a:endParaRPr lang="en-US"/>
          </a:p>
        </p:txBody>
      </p:sp>
    </p:spTree>
    <p:extLst>
      <p:ext uri="{BB962C8B-B14F-4D97-AF65-F5344CB8AC3E}">
        <p14:creationId xmlns:p14="http://schemas.microsoft.com/office/powerpoint/2010/main" val="179706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3.2 shows a template for the structure.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best way to present results is to gradually build up from </a:t>
            </a:r>
            <a:r>
              <a:rPr lang="en-US" sz="1200" b="0" i="0" u="none" strike="noStrike" kern="1200" baseline="0" dirty="0" err="1" smtClean="0">
                <a:solidFill>
                  <a:schemeClr val="tx1"/>
                </a:solidFill>
                <a:latin typeface="+mn-lt"/>
                <a:ea typeface="+mn-ea"/>
                <a:cs typeface="+mn-cs"/>
              </a:rPr>
              <a:t>univariate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statistics to describe the characteristics of your study sample,</a:t>
            </a:r>
          </a:p>
          <a:p>
            <a:r>
              <a:rPr lang="en-US" sz="1200" b="0" i="0" u="none" strike="noStrike" kern="1200" baseline="0" dirty="0" smtClean="0">
                <a:solidFill>
                  <a:schemeClr val="tx1"/>
                </a:solidFill>
                <a:latin typeface="+mn-lt"/>
                <a:ea typeface="+mn-ea"/>
                <a:cs typeface="+mn-cs"/>
              </a:rPr>
              <a:t>through bivariate analyses to describe relationships between</a:t>
            </a:r>
          </a:p>
          <a:p>
            <a:r>
              <a:rPr lang="en-US" sz="1200" b="0" i="0" u="none" strike="noStrike" kern="1200" baseline="0" dirty="0" smtClean="0">
                <a:solidFill>
                  <a:schemeClr val="tx1"/>
                </a:solidFill>
                <a:latin typeface="+mn-lt"/>
                <a:ea typeface="+mn-ea"/>
                <a:cs typeface="+mn-cs"/>
              </a:rPr>
              <a:t>your explanatory and outcome variables, and finally to</a:t>
            </a:r>
          </a:p>
          <a:p>
            <a:r>
              <a:rPr lang="en-US" sz="1200" b="0" i="0" u="none" strike="noStrike" kern="1200" baseline="0" dirty="0" smtClean="0">
                <a:solidFill>
                  <a:schemeClr val="tx1"/>
                </a:solidFill>
                <a:latin typeface="+mn-lt"/>
                <a:ea typeface="+mn-ea"/>
                <a:cs typeface="+mn-cs"/>
              </a:rPr>
              <a:t>any multivariate analyses.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length of the section should be</a:t>
            </a:r>
          </a:p>
          <a:p>
            <a:r>
              <a:rPr lang="en-US" sz="1200" b="0" i="0" u="none" strike="noStrike" kern="1200" baseline="0" dirty="0" smtClean="0">
                <a:solidFill>
                  <a:schemeClr val="tx1"/>
                </a:solidFill>
                <a:latin typeface="+mn-lt"/>
                <a:ea typeface="+mn-ea"/>
                <a:cs typeface="+mn-cs"/>
              </a:rPr>
              <a:t>dictated entirely by how many results you have to present and</a:t>
            </a:r>
          </a:p>
          <a:p>
            <a:r>
              <a:rPr lang="en-US" sz="1200" b="0" i="0" u="none" strike="noStrike" kern="1200" baseline="0" dirty="0" smtClean="0">
                <a:solidFill>
                  <a:schemeClr val="tx1"/>
                </a:solidFill>
                <a:latin typeface="+mn-lt"/>
                <a:ea typeface="+mn-ea"/>
                <a:cs typeface="+mn-cs"/>
              </a:rPr>
              <a:t>not by how much you want to say about them.</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a:t>
            </a:fld>
            <a:endParaRPr lang="en-US"/>
          </a:p>
        </p:txBody>
      </p:sp>
    </p:spTree>
    <p:extLst>
      <p:ext uri="{BB962C8B-B14F-4D97-AF65-F5344CB8AC3E}">
        <p14:creationId xmlns:p14="http://schemas.microsoft.com/office/powerpoint/2010/main" val="159803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دفاع</a:t>
            </a:r>
            <a:r>
              <a:rPr lang="fa-IR" baseline="0" dirty="0" smtClean="0"/>
              <a:t> نشدنی تر!!</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36</a:t>
            </a:fld>
            <a:endParaRPr lang="en-US"/>
          </a:p>
        </p:txBody>
      </p:sp>
    </p:spTree>
    <p:extLst>
      <p:ext uri="{BB962C8B-B14F-4D97-AF65-F5344CB8AC3E}">
        <p14:creationId xmlns:p14="http://schemas.microsoft.com/office/powerpoint/2010/main" val="1763931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7E0362-DDB3-48F9-B20D-1D38ACE768A2}" type="slidenum">
              <a:rPr lang="en-US" smtClean="0"/>
              <a:t>38</a:t>
            </a:fld>
            <a:endParaRPr lang="en-US"/>
          </a:p>
        </p:txBody>
      </p:sp>
    </p:spTree>
    <p:extLst>
      <p:ext uri="{BB962C8B-B14F-4D97-AF65-F5344CB8AC3E}">
        <p14:creationId xmlns:p14="http://schemas.microsoft.com/office/powerpoint/2010/main" val="81993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therefore </a:t>
            </a:r>
            <a:r>
              <a:rPr lang="en-US" dirty="0" smtClean="0">
                <a:solidFill>
                  <a:srgbClr val="FF0000"/>
                </a:solidFill>
              </a:rPr>
              <a:t>the absolute number</a:t>
            </a:r>
            <a:r>
              <a:rPr lang="en-US" dirty="0" smtClean="0"/>
              <a:t> of children in the population who have symptoms as a result of exposure is </a:t>
            </a:r>
            <a:r>
              <a:rPr lang="en-US" dirty="0" smtClean="0">
                <a:solidFill>
                  <a:srgbClr val="FF0000"/>
                </a:solidFill>
              </a:rPr>
              <a:t>large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only a small per cent of children were exposed, a small odds ratio for an outcome that does not have significant clinical implications would indicate that the exposure was of</a:t>
            </a:r>
          </a:p>
          <a:p>
            <a:r>
              <a:rPr lang="en-US" sz="1200" b="0" i="0" u="none" strike="noStrike" kern="1200" baseline="0" dirty="0" smtClean="0">
                <a:solidFill>
                  <a:schemeClr val="tx1"/>
                </a:solidFill>
                <a:latin typeface="+mn-lt"/>
                <a:ea typeface="+mn-ea"/>
                <a:cs typeface="+mn-cs"/>
              </a:rPr>
              <a:t>negligible importance to public health.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39</a:t>
            </a:fld>
            <a:endParaRPr lang="en-US"/>
          </a:p>
        </p:txBody>
      </p:sp>
    </p:spTree>
    <p:extLst>
      <p:ext uri="{BB962C8B-B14F-4D97-AF65-F5344CB8AC3E}">
        <p14:creationId xmlns:p14="http://schemas.microsoft.com/office/powerpoint/2010/main" val="235821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40</a:t>
            </a:fld>
            <a:endParaRPr lang="en-US"/>
          </a:p>
        </p:txBody>
      </p:sp>
    </p:spTree>
    <p:extLst>
      <p:ext uri="{BB962C8B-B14F-4D97-AF65-F5344CB8AC3E}">
        <p14:creationId xmlns:p14="http://schemas.microsoft.com/office/powerpoint/2010/main" val="109545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essence, most numbers are reported as digits except in some special circumstances.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t>
            </a:r>
            <a:r>
              <a:rPr lang="en-US" sz="1200" b="0" i="0" u="none" strike="noStrike" kern="1200" baseline="0" dirty="0" err="1" smtClean="0">
                <a:solidFill>
                  <a:schemeClr val="tx1"/>
                </a:solidFill>
                <a:latin typeface="+mn-lt"/>
                <a:ea typeface="+mn-ea"/>
                <a:cs typeface="+mn-cs"/>
              </a:rPr>
              <a:t>summarising</a:t>
            </a:r>
            <a:r>
              <a:rPr lang="en-US" sz="1200" b="0" i="0" u="none" strike="noStrike" kern="1200" baseline="0" dirty="0" smtClean="0">
                <a:solidFill>
                  <a:schemeClr val="tx1"/>
                </a:solidFill>
                <a:latin typeface="+mn-lt"/>
                <a:ea typeface="+mn-ea"/>
                <a:cs typeface="+mn-cs"/>
              </a:rPr>
              <a:t> your data, try not to imply more precision</a:t>
            </a:r>
          </a:p>
          <a:p>
            <a:r>
              <a:rPr lang="en-US" sz="1200" b="0" i="0" u="none" strike="noStrike" kern="1200" baseline="0" dirty="0" smtClean="0">
                <a:solidFill>
                  <a:schemeClr val="tx1"/>
                </a:solidFill>
                <a:latin typeface="+mn-lt"/>
                <a:ea typeface="+mn-ea"/>
                <a:cs typeface="+mn-cs"/>
              </a:rPr>
              <a:t>than your sample size provides. </a:t>
            </a:r>
          </a:p>
          <a:p>
            <a:r>
              <a:rPr lang="en-US" sz="1200" b="0" i="0" u="none" strike="noStrike" kern="1200" baseline="0" dirty="0" smtClean="0">
                <a:solidFill>
                  <a:schemeClr val="tx1"/>
                </a:solidFill>
                <a:latin typeface="+mn-lt"/>
                <a:ea typeface="+mn-ea"/>
                <a:cs typeface="+mn-cs"/>
              </a:rPr>
              <a:t>If you have more than </a:t>
            </a:r>
            <a:r>
              <a:rPr lang="en-US" sz="1200" b="0" i="0" u="sng" strike="noStrike" kern="1200" baseline="0" dirty="0" smtClean="0">
                <a:solidFill>
                  <a:schemeClr val="tx1"/>
                </a:solidFill>
                <a:latin typeface="+mn-lt"/>
                <a:ea typeface="+mn-ea"/>
                <a:cs typeface="+mn-cs"/>
              </a:rPr>
              <a:t>100 participants </a:t>
            </a:r>
            <a:r>
              <a:rPr lang="en-US" sz="1200" b="0" i="0" u="none" strike="noStrike" kern="1200" baseline="0" dirty="0" smtClean="0">
                <a:solidFill>
                  <a:schemeClr val="tx1"/>
                </a:solidFill>
                <a:latin typeface="+mn-lt"/>
                <a:ea typeface="+mn-ea"/>
                <a:cs typeface="+mn-cs"/>
              </a:rPr>
              <a:t>in a study group, it is probably OK to report</a:t>
            </a:r>
          </a:p>
          <a:p>
            <a:r>
              <a:rPr lang="en-US" sz="1200" b="0" i="0" u="none" strike="noStrike" kern="1200" baseline="0" dirty="0" smtClean="0">
                <a:solidFill>
                  <a:schemeClr val="tx1"/>
                </a:solidFill>
                <a:latin typeface="+mn-lt"/>
                <a:ea typeface="+mn-ea"/>
                <a:cs typeface="+mn-cs"/>
              </a:rPr>
              <a:t>percentages with just </a:t>
            </a:r>
            <a:r>
              <a:rPr lang="en-US" sz="1200" b="0" i="0" u="sng" strike="noStrike" kern="1200" baseline="0" dirty="0" smtClean="0">
                <a:solidFill>
                  <a:schemeClr val="tx1"/>
                </a:solidFill>
                <a:latin typeface="+mn-lt"/>
                <a:ea typeface="+mn-ea"/>
                <a:cs typeface="+mn-cs"/>
              </a:rPr>
              <a:t>one decimal point</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if you have </a:t>
            </a:r>
            <a:r>
              <a:rPr lang="en-US" sz="1200" b="0" i="0" u="sng" strike="noStrike" kern="1200" baseline="0" dirty="0" smtClean="0">
                <a:solidFill>
                  <a:schemeClr val="tx1"/>
                </a:solidFill>
                <a:latin typeface="+mn-lt"/>
                <a:ea typeface="+mn-ea"/>
                <a:cs typeface="+mn-cs"/>
              </a:rPr>
              <a:t>fewer than 50 participants </a:t>
            </a:r>
            <a:r>
              <a:rPr lang="en-US" sz="1200" b="0" i="0" u="none" strike="noStrike" kern="1200" baseline="0" dirty="0" smtClean="0">
                <a:solidFill>
                  <a:schemeClr val="tx1"/>
                </a:solidFill>
                <a:latin typeface="+mn-lt"/>
                <a:ea typeface="+mn-ea"/>
                <a:cs typeface="+mn-cs"/>
              </a:rPr>
              <a:t>in the group, then each participant</a:t>
            </a:r>
          </a:p>
          <a:p>
            <a:r>
              <a:rPr lang="en-US" sz="1200" b="0" i="0" u="none" strike="noStrike" kern="1200" baseline="0" dirty="0" smtClean="0">
                <a:solidFill>
                  <a:schemeClr val="tx1"/>
                </a:solidFill>
                <a:latin typeface="+mn-lt"/>
                <a:ea typeface="+mn-ea"/>
                <a:cs typeface="+mn-cs"/>
              </a:rPr>
              <a:t>will represent more than 2% of the sample. In this case, it is</a:t>
            </a:r>
          </a:p>
          <a:p>
            <a:r>
              <a:rPr lang="en-US" sz="1200" b="0" i="0" u="none" strike="noStrike" kern="1200" baseline="0" dirty="0" smtClean="0">
                <a:solidFill>
                  <a:schemeClr val="tx1"/>
                </a:solidFill>
                <a:latin typeface="+mn-lt"/>
                <a:ea typeface="+mn-ea"/>
                <a:cs typeface="+mn-cs"/>
              </a:rPr>
              <a:t>best to use </a:t>
            </a:r>
            <a:r>
              <a:rPr lang="en-US" sz="1200" b="0" i="0" u="sng" strike="noStrike" kern="1200" baseline="0" dirty="0" smtClean="0">
                <a:solidFill>
                  <a:schemeClr val="tx1"/>
                </a:solidFill>
                <a:latin typeface="+mn-lt"/>
                <a:ea typeface="+mn-ea"/>
                <a:cs typeface="+mn-cs"/>
              </a:rPr>
              <a:t>whole percentages </a:t>
            </a:r>
          </a:p>
          <a:p>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only. If the sample size is </a:t>
            </a:r>
            <a:r>
              <a:rPr lang="en-US" sz="1200" b="0" i="0" u="sng" strike="noStrike" kern="1200" baseline="0" dirty="0" smtClean="0">
                <a:solidFill>
                  <a:schemeClr val="tx1"/>
                </a:solidFill>
                <a:latin typeface="+mn-lt"/>
                <a:ea typeface="+mn-ea"/>
                <a:cs typeface="+mn-cs"/>
              </a:rPr>
              <a:t>fewer than 20 </a:t>
            </a:r>
            <a:r>
              <a:rPr lang="en-US" sz="1200" b="0" i="0" u="none" strike="noStrike" kern="1200" baseline="0" dirty="0" smtClean="0">
                <a:solidFill>
                  <a:schemeClr val="tx1"/>
                </a:solidFill>
                <a:latin typeface="+mn-lt"/>
                <a:ea typeface="+mn-ea"/>
                <a:cs typeface="+mn-cs"/>
              </a:rPr>
              <a:t>and each participant constitutes more than 5% of the</a:t>
            </a:r>
          </a:p>
          <a:p>
            <a:r>
              <a:rPr lang="en-US" sz="1200" b="0" i="0" u="none" strike="noStrike" kern="1200" baseline="0" dirty="0" smtClean="0">
                <a:solidFill>
                  <a:schemeClr val="tx1"/>
                </a:solidFill>
                <a:latin typeface="+mn-lt"/>
                <a:ea typeface="+mn-ea"/>
                <a:cs typeface="+mn-cs"/>
              </a:rPr>
              <a:t>sample, the use of </a:t>
            </a:r>
            <a:r>
              <a:rPr lang="en-US" sz="1200" b="0" i="0" u="none" strike="noStrike" kern="1200" baseline="0" dirty="0" smtClean="0">
                <a:solidFill>
                  <a:srgbClr val="FF0000"/>
                </a:solidFill>
                <a:latin typeface="+mn-lt"/>
                <a:ea typeface="+mn-ea"/>
                <a:cs typeface="+mn-cs"/>
              </a:rPr>
              <a:t>whole numbers </a:t>
            </a:r>
            <a:r>
              <a:rPr lang="en-US" sz="1200" b="0" i="0" u="none" strike="noStrike" kern="1200" baseline="0" dirty="0" smtClean="0">
                <a:solidFill>
                  <a:schemeClr val="tx1"/>
                </a:solidFill>
                <a:latin typeface="+mn-lt"/>
                <a:ea typeface="+mn-ea"/>
                <a:cs typeface="+mn-cs"/>
              </a:rPr>
              <a:t>is more honest.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Similarly,</a:t>
            </a:r>
          </a:p>
          <a:p>
            <a:r>
              <a:rPr lang="en-US" sz="1200" b="0" i="0" u="none" strike="noStrike" kern="1200" baseline="0" dirty="0" smtClean="0">
                <a:solidFill>
                  <a:schemeClr val="tx1"/>
                </a:solidFill>
                <a:latin typeface="+mn-lt"/>
                <a:ea typeface="+mn-ea"/>
                <a:cs typeface="+mn-cs"/>
              </a:rPr>
              <a:t>report results with only the same number of decimal places as</a:t>
            </a:r>
          </a:p>
          <a:p>
            <a:r>
              <a:rPr lang="en-US" sz="1200" b="0" i="0" u="none" strike="noStrike" kern="1200" baseline="0" dirty="0" smtClean="0">
                <a:solidFill>
                  <a:schemeClr val="tx1"/>
                </a:solidFill>
                <a:latin typeface="+mn-lt"/>
                <a:ea typeface="+mn-ea"/>
                <a:cs typeface="+mn-cs"/>
              </a:rPr>
              <a:t>the measurement itself or perhaps one extra decimal place</a:t>
            </a:r>
          </a:p>
          <a:p>
            <a:r>
              <a:rPr lang="en-US" sz="1200" b="0" i="0" u="none" strike="noStrike" kern="1200" baseline="0" dirty="0" smtClean="0">
                <a:solidFill>
                  <a:schemeClr val="tx1"/>
                </a:solidFill>
                <a:latin typeface="+mn-lt"/>
                <a:ea typeface="+mn-ea"/>
                <a:cs typeface="+mn-cs"/>
              </a:rPr>
              <a:t>that is reasonable for a summary statistic.</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43</a:t>
            </a:fld>
            <a:endParaRPr lang="en-US"/>
          </a:p>
        </p:txBody>
      </p:sp>
    </p:spTree>
    <p:extLst>
      <p:ext uri="{BB962C8B-B14F-4D97-AF65-F5344CB8AC3E}">
        <p14:creationId xmlns:p14="http://schemas.microsoft.com/office/powerpoint/2010/main" val="345757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Tables are invaluable for presenting numerical results but should not be too large.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a look in any journal and you will see that published</a:t>
            </a:r>
          </a:p>
          <a:p>
            <a:r>
              <a:rPr lang="en-US" sz="1200" b="0" i="0" u="none" strike="noStrike" kern="1200" baseline="0" dirty="0" smtClean="0">
                <a:solidFill>
                  <a:schemeClr val="tx1"/>
                </a:solidFill>
                <a:latin typeface="+mn-lt"/>
                <a:ea typeface="+mn-ea"/>
                <a:cs typeface="+mn-cs"/>
              </a:rPr>
              <a:t>tables do not have multiple borders and grids.</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44</a:t>
            </a:fld>
            <a:endParaRPr lang="en-US"/>
          </a:p>
        </p:txBody>
      </p:sp>
    </p:spTree>
    <p:extLst>
      <p:ext uri="{BB962C8B-B14F-4D97-AF65-F5344CB8AC3E}">
        <p14:creationId xmlns:p14="http://schemas.microsoft.com/office/powerpoint/2010/main" val="1828701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recommended, Table 3.5 also contains the group</a:t>
            </a:r>
          </a:p>
          <a:p>
            <a:r>
              <a:rPr lang="en-US" sz="1200" b="0" i="0" u="none" strike="noStrike" kern="1200" baseline="0" dirty="0" smtClean="0">
                <a:solidFill>
                  <a:schemeClr val="tx1"/>
                </a:solidFill>
                <a:latin typeface="+mn-lt"/>
                <a:ea typeface="+mn-ea"/>
                <a:cs typeface="+mn-cs"/>
              </a:rPr>
              <a:t>numbers. </a:t>
            </a:r>
            <a:r>
              <a:rPr lang="en-US" sz="1200" b="0" i="0" u="sng" strike="noStrike" kern="1200" baseline="0" dirty="0" smtClean="0">
                <a:solidFill>
                  <a:schemeClr val="tx1"/>
                </a:solidFill>
                <a:latin typeface="+mn-lt"/>
                <a:ea typeface="+mn-ea"/>
                <a:cs typeface="+mn-cs"/>
              </a:rPr>
              <a:t>In this case the numbers are included in the column</a:t>
            </a:r>
          </a:p>
          <a:p>
            <a:r>
              <a:rPr lang="en-US" sz="1200" b="0" i="0" u="sng" strike="noStrike" kern="1200" baseline="0" dirty="0" smtClean="0">
                <a:solidFill>
                  <a:schemeClr val="tx1"/>
                </a:solidFill>
                <a:latin typeface="+mn-lt"/>
                <a:ea typeface="+mn-ea"/>
                <a:cs typeface="+mn-cs"/>
              </a:rPr>
              <a:t>titles but they could also be presented as the first line of the</a:t>
            </a:r>
          </a:p>
          <a:p>
            <a:r>
              <a:rPr lang="en-US" sz="1200" b="0" i="0" u="sng" strike="noStrike" kern="1200" baseline="0" dirty="0" smtClean="0">
                <a:solidFill>
                  <a:schemeClr val="tx1"/>
                </a:solidFill>
                <a:latin typeface="+mn-lt"/>
                <a:ea typeface="+mn-ea"/>
                <a:cs typeface="+mn-cs"/>
              </a:rPr>
              <a:t>table.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Inclusion of sample or group sizes helps readers to</a:t>
            </a:r>
          </a:p>
          <a:p>
            <a:r>
              <a:rPr lang="en-US" sz="1200" b="0" i="0" u="none" strike="noStrike" kern="1200" baseline="0" dirty="0" smtClean="0">
                <a:solidFill>
                  <a:schemeClr val="tx1"/>
                </a:solidFill>
                <a:latin typeface="+mn-lt"/>
                <a:ea typeface="+mn-ea"/>
                <a:cs typeface="+mn-cs"/>
              </a:rPr>
              <a:t>interpret the data correctly and calculate other statistics that</a:t>
            </a:r>
          </a:p>
          <a:p>
            <a:r>
              <a:rPr lang="en-US" sz="1200" b="0" i="0" u="none" strike="noStrike" kern="1200" baseline="0" dirty="0" smtClean="0">
                <a:solidFill>
                  <a:schemeClr val="tx1"/>
                </a:solidFill>
                <a:latin typeface="+mn-lt"/>
                <a:ea typeface="+mn-ea"/>
                <a:cs typeface="+mn-cs"/>
              </a:rPr>
              <a:t>may be of interest to them.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It is not a good idea to include sample or group sizes at the base of a table.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Table 3.5 is constructed so that it is clear how the summary statistics have</a:t>
            </a:r>
          </a:p>
          <a:p>
            <a:r>
              <a:rPr lang="en-US" sz="1200" b="0" i="0" u="none" strike="noStrike" kern="1200" baseline="0" dirty="0" smtClean="0">
                <a:solidFill>
                  <a:schemeClr val="tx1"/>
                </a:solidFill>
                <a:latin typeface="+mn-lt"/>
                <a:ea typeface="+mn-ea"/>
                <a:cs typeface="+mn-cs"/>
              </a:rPr>
              <a:t>been computed and which variables are significant predictors</a:t>
            </a:r>
          </a:p>
          <a:p>
            <a:r>
              <a:rPr lang="en-US" sz="1200" b="0" i="0" u="none" strike="noStrike" kern="1200" baseline="0" dirty="0" smtClean="0">
                <a:solidFill>
                  <a:schemeClr val="tx1"/>
                </a:solidFill>
                <a:latin typeface="+mn-lt"/>
                <a:ea typeface="+mn-ea"/>
                <a:cs typeface="+mn-cs"/>
              </a:rPr>
              <a:t>of anxiety or depression.</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46</a:t>
            </a:fld>
            <a:endParaRPr lang="en-US"/>
          </a:p>
        </p:txBody>
      </p:sp>
    </p:spTree>
    <p:extLst>
      <p:ext uri="{BB962C8B-B14F-4D97-AF65-F5344CB8AC3E}">
        <p14:creationId xmlns:p14="http://schemas.microsoft.com/office/powerpoint/2010/main" val="232548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table that was shown in Table 3.3, the differences between groups could be easily compared column wise.</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48</a:t>
            </a:fld>
            <a:endParaRPr lang="en-US"/>
          </a:p>
        </p:txBody>
      </p:sp>
    </p:spTree>
    <p:extLst>
      <p:ext uri="{BB962C8B-B14F-4D97-AF65-F5344CB8AC3E}">
        <p14:creationId xmlns:p14="http://schemas.microsoft.com/office/powerpoint/2010/main" val="411647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Readers will not want to search the text, the title, and</a:t>
            </a:r>
          </a:p>
          <a:p>
            <a:r>
              <a:rPr lang="en-US" sz="1200" b="0" i="0" u="none" strike="noStrike" kern="1200" baseline="0" dirty="0" smtClean="0">
                <a:solidFill>
                  <a:schemeClr val="tx1"/>
                </a:solidFill>
                <a:latin typeface="+mn-lt"/>
                <a:ea typeface="+mn-ea"/>
                <a:cs typeface="+mn-cs"/>
              </a:rPr>
              <a:t>the row and the column headings of the table before finally</a:t>
            </a:r>
          </a:p>
          <a:p>
            <a:r>
              <a:rPr lang="en-US" sz="1200" b="0" i="0" u="none" strike="noStrike" kern="1200" baseline="0" dirty="0" smtClean="0">
                <a:solidFill>
                  <a:schemeClr val="tx1"/>
                </a:solidFill>
                <a:latin typeface="+mn-lt"/>
                <a:ea typeface="+mn-ea"/>
                <a:cs typeface="+mn-cs"/>
              </a:rPr>
              <a:t>going to footnotes to find the information that they need</a:t>
            </a:r>
          </a:p>
          <a:p>
            <a:r>
              <a:rPr lang="en-US" sz="1200" b="0" i="0" u="none" strike="noStrike" kern="1200" baseline="0" dirty="0" smtClean="0">
                <a:solidFill>
                  <a:schemeClr val="tx1"/>
                </a:solidFill>
                <a:latin typeface="+mn-lt"/>
                <a:ea typeface="+mn-ea"/>
                <a:cs typeface="+mn-cs"/>
              </a:rPr>
              <a:t>before they can interpret your findings.</a:t>
            </a:r>
          </a:p>
          <a:p>
            <a:endParaRPr lang="en-US" sz="1200" b="0" i="0" u="none" strike="noStrike" kern="1200" baseline="0" dirty="0" smtClean="0">
              <a:solidFill>
                <a:schemeClr val="tx1"/>
              </a:solidFill>
              <a:latin typeface="+mn-lt"/>
              <a:ea typeface="+mn-ea"/>
              <a:cs typeface="+mn-cs"/>
            </a:endParaRPr>
          </a:p>
          <a:p>
            <a:r>
              <a:rPr lang="en-US" dirty="0" smtClean="0"/>
              <a:t>It is common practice to print tables one to a page and</a:t>
            </a:r>
          </a:p>
          <a:p>
            <a:r>
              <a:rPr lang="en-US" dirty="0" smtClean="0"/>
              <a:t>include them at the end of the manuscript.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dirty="0" smtClean="0"/>
              <a:t>Finally, tables should be submitted on separate pages and not incorporated into the text.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49</a:t>
            </a:fld>
            <a:endParaRPr lang="en-US"/>
          </a:p>
        </p:txBody>
      </p:sp>
    </p:spTree>
    <p:extLst>
      <p:ext uri="{BB962C8B-B14F-4D97-AF65-F5344CB8AC3E}">
        <p14:creationId xmlns:p14="http://schemas.microsoft.com/office/powerpoint/2010/main" val="244112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50</a:t>
            </a:fld>
            <a:endParaRPr lang="en-US"/>
          </a:p>
        </p:txBody>
      </p:sp>
    </p:spTree>
    <p:extLst>
      <p:ext uri="{BB962C8B-B14F-4D97-AF65-F5344CB8AC3E}">
        <p14:creationId xmlns:p14="http://schemas.microsoft.com/office/powerpoint/2010/main" val="168905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important because epidemiologists will</a:t>
            </a:r>
            <a:r>
              <a:rPr lang="en-US" baseline="0" dirty="0" smtClean="0"/>
              <a:t> </a:t>
            </a:r>
            <a:r>
              <a:rPr lang="en-US" dirty="0" smtClean="0"/>
              <a:t>want to know the defining characteristics of your sample and</a:t>
            </a:r>
          </a:p>
          <a:p>
            <a:r>
              <a:rPr lang="en-US" dirty="0" smtClean="0"/>
              <a:t>physicians will want to know if the participants in a clinical</a:t>
            </a:r>
            <a:r>
              <a:rPr lang="en-US" baseline="0" dirty="0" smtClean="0"/>
              <a:t> </a:t>
            </a:r>
            <a:r>
              <a:rPr lang="en-US" dirty="0" smtClean="0"/>
              <a:t>study are similar to their own patients.</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4</a:t>
            </a:fld>
            <a:endParaRPr lang="en-US"/>
          </a:p>
        </p:txBody>
      </p:sp>
    </p:spTree>
    <p:extLst>
      <p:ext uri="{BB962C8B-B14F-4D97-AF65-F5344CB8AC3E}">
        <p14:creationId xmlns:p14="http://schemas.microsoft.com/office/powerpoint/2010/main" val="551773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symbols, abbreviations, hatching, line types, and bars must all be very clear and must be explained in detail without cluttering the picture.</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51</a:t>
            </a:fld>
            <a:endParaRPr lang="en-US"/>
          </a:p>
        </p:txBody>
      </p:sp>
    </p:spTree>
    <p:extLst>
      <p:ext uri="{BB962C8B-B14F-4D97-AF65-F5344CB8AC3E}">
        <p14:creationId xmlns:p14="http://schemas.microsoft.com/office/powerpoint/2010/main" val="3015333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شرح</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52</a:t>
            </a:fld>
            <a:endParaRPr lang="en-US"/>
          </a:p>
        </p:txBody>
      </p:sp>
    </p:spTree>
    <p:extLst>
      <p:ext uri="{BB962C8B-B14F-4D97-AF65-F5344CB8AC3E}">
        <p14:creationId xmlns:p14="http://schemas.microsoft.com/office/powerpoint/2010/main" val="640197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3.4 shows the magnitude in difference between groups that takes a little longer to work out from the results and statistics presented.</a:t>
            </a:r>
          </a:p>
          <a:p>
            <a:r>
              <a:rPr lang="fa-IR" dirty="0" smtClean="0"/>
              <a:t>تفاوت</a:t>
            </a:r>
            <a:r>
              <a:rPr lang="fa-IR" baseline="0" dirty="0" smtClean="0"/>
              <a:t> بین دو گروه رو نشون میده که اگر بخوایم از متن اونو بفهیمم وقت بیشتری میگیره</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53</a:t>
            </a:fld>
            <a:endParaRPr lang="en-US"/>
          </a:p>
        </p:txBody>
      </p:sp>
    </p:spTree>
    <p:extLst>
      <p:ext uri="{BB962C8B-B14F-4D97-AF65-F5344CB8AC3E}">
        <p14:creationId xmlns:p14="http://schemas.microsoft.com/office/powerpoint/2010/main" val="1228698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3.5 tells the story almost without having to read the journal article.</a:t>
            </a:r>
            <a:endParaRPr lang="fa-I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کل داستان رو بدون نیاز به خوندن مقاله داره میگه</a:t>
            </a:r>
            <a:endParaRPr lang="en-US" dirty="0" smtClean="0"/>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54</a:t>
            </a:fld>
            <a:endParaRPr lang="en-US"/>
          </a:p>
        </p:txBody>
      </p:sp>
    </p:spTree>
    <p:extLst>
      <p:ext uri="{BB962C8B-B14F-4D97-AF65-F5344CB8AC3E}">
        <p14:creationId xmlns:p14="http://schemas.microsoft.com/office/powerpoint/2010/main" val="1021048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histograms are best left as</a:t>
            </a:r>
          </a:p>
          <a:p>
            <a:r>
              <a:rPr lang="en-US" sz="1200" b="0" i="0" u="none" strike="noStrike" kern="1200" baseline="0" dirty="0" smtClean="0">
                <a:solidFill>
                  <a:schemeClr val="tx1"/>
                </a:solidFill>
                <a:latin typeface="+mn-lt"/>
                <a:ea typeface="+mn-ea"/>
                <a:cs typeface="+mn-cs"/>
              </a:rPr>
              <a:t>marketing tools because the third dimension has no meaning</a:t>
            </a:r>
          </a:p>
          <a:p>
            <a:r>
              <a:rPr lang="en-US" sz="1200" b="0" i="0" u="none" strike="noStrike" kern="1200" baseline="0" dirty="0" smtClean="0">
                <a:solidFill>
                  <a:schemeClr val="tx1"/>
                </a:solidFill>
                <a:latin typeface="+mn-lt"/>
                <a:ea typeface="+mn-ea"/>
                <a:cs typeface="+mn-cs"/>
              </a:rPr>
              <a:t>when presenting scientific results and can create false</a:t>
            </a:r>
          </a:p>
          <a:p>
            <a:r>
              <a:rPr lang="en-US" sz="1200" b="0" i="0" u="none" strike="noStrike" kern="1200" baseline="0" dirty="0" smtClean="0">
                <a:solidFill>
                  <a:schemeClr val="tx1"/>
                </a:solidFill>
                <a:latin typeface="+mn-lt"/>
                <a:ea typeface="+mn-ea"/>
                <a:cs typeface="+mn-cs"/>
              </a:rPr>
              <a:t>impressions. The third dimension is not only distracting and</a:t>
            </a:r>
          </a:p>
          <a:p>
            <a:r>
              <a:rPr lang="en-US" sz="1200" b="0" i="0" u="none" strike="noStrike" kern="1200" baseline="0" dirty="0" smtClean="0">
                <a:solidFill>
                  <a:schemeClr val="tx1"/>
                </a:solidFill>
                <a:latin typeface="+mn-lt"/>
                <a:ea typeface="+mn-ea"/>
                <a:cs typeface="+mn-cs"/>
              </a:rPr>
              <a:t>meaningless but can prevent readers from being able to</a:t>
            </a:r>
          </a:p>
          <a:p>
            <a:r>
              <a:rPr lang="en-US" sz="1200" b="0" i="0" u="none" strike="noStrike" kern="1200" baseline="0" dirty="0" smtClean="0">
                <a:solidFill>
                  <a:schemeClr val="tx1"/>
                </a:solidFill>
                <a:latin typeface="+mn-lt"/>
                <a:ea typeface="+mn-ea"/>
                <a:cs typeface="+mn-cs"/>
              </a:rPr>
              <a:t>interpret the results by comparing the degree of overlap</a:t>
            </a:r>
          </a:p>
          <a:p>
            <a:r>
              <a:rPr lang="en-US" sz="1200" b="0" i="0" u="none" strike="noStrike" kern="1200" baseline="0" dirty="0" smtClean="0">
                <a:solidFill>
                  <a:schemeClr val="tx1"/>
                </a:solidFill>
                <a:latin typeface="+mn-lt"/>
                <a:ea typeface="+mn-ea"/>
                <a:cs typeface="+mn-cs"/>
              </a:rPr>
              <a:t>between the 95% confidence intervals. Multidimensional</a:t>
            </a:r>
          </a:p>
          <a:p>
            <a:r>
              <a:rPr lang="en-US" sz="1200" b="0" i="0" u="none" strike="noStrike" kern="1200" baseline="0" dirty="0" smtClean="0">
                <a:solidFill>
                  <a:schemeClr val="tx1"/>
                </a:solidFill>
                <a:latin typeface="+mn-lt"/>
                <a:ea typeface="+mn-ea"/>
                <a:cs typeface="+mn-cs"/>
              </a:rPr>
              <a:t>histograms are occasionally used to depict the interactive</a:t>
            </a:r>
          </a:p>
          <a:p>
            <a:r>
              <a:rPr lang="en-US" sz="1200" b="0" i="0" u="none" strike="noStrike" kern="1200" baseline="0" dirty="0" smtClean="0">
                <a:solidFill>
                  <a:schemeClr val="tx1"/>
                </a:solidFill>
                <a:latin typeface="+mn-lt"/>
                <a:ea typeface="+mn-ea"/>
                <a:cs typeface="+mn-cs"/>
              </a:rPr>
              <a:t>effects of two factors on an outcome variable and can be useful</a:t>
            </a:r>
          </a:p>
          <a:p>
            <a:r>
              <a:rPr lang="en-US" sz="1200" b="0" i="0" u="none" strike="noStrike" kern="1200" baseline="0" dirty="0" smtClean="0">
                <a:solidFill>
                  <a:schemeClr val="tx1"/>
                </a:solidFill>
                <a:latin typeface="+mn-lt"/>
                <a:ea typeface="+mn-ea"/>
                <a:cs typeface="+mn-cs"/>
              </a:rPr>
              <a:t>in oral presentations. However, the relationship can always be</a:t>
            </a:r>
          </a:p>
          <a:p>
            <a:r>
              <a:rPr lang="en-US" sz="1200" b="0" i="0" u="none" strike="noStrike" kern="1200" baseline="0" dirty="0" smtClean="0">
                <a:solidFill>
                  <a:schemeClr val="tx1"/>
                </a:solidFill>
                <a:latin typeface="+mn-lt"/>
                <a:ea typeface="+mn-ea"/>
                <a:cs typeface="+mn-cs"/>
              </a:rPr>
              <a:t>explained more precisely in a paper by presenting information</a:t>
            </a:r>
          </a:p>
          <a:p>
            <a:r>
              <a:rPr lang="en-US" sz="1200" b="0" i="0" u="none" strike="noStrike" kern="1200" baseline="0" dirty="0" smtClean="0">
                <a:solidFill>
                  <a:schemeClr val="tx1"/>
                </a:solidFill>
                <a:latin typeface="+mn-lt"/>
                <a:ea typeface="+mn-ea"/>
                <a:cs typeface="+mn-cs"/>
              </a:rPr>
              <a:t>from a multivariate model about the absolute size of the</a:t>
            </a:r>
          </a:p>
          <a:p>
            <a:r>
              <a:rPr lang="en-US" sz="1200" b="0" i="0" u="none" strike="noStrike" kern="1200" baseline="0" dirty="0" smtClean="0">
                <a:solidFill>
                  <a:schemeClr val="tx1"/>
                </a:solidFill>
                <a:latin typeface="+mn-lt"/>
                <a:ea typeface="+mn-ea"/>
                <a:cs typeface="+mn-cs"/>
              </a:rPr>
              <a:t>interactive effect and whether it is statistically significant.</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56</a:t>
            </a:fld>
            <a:endParaRPr lang="en-US"/>
          </a:p>
        </p:txBody>
      </p:sp>
    </p:spTree>
    <p:extLst>
      <p:ext uri="{BB962C8B-B14F-4D97-AF65-F5344CB8AC3E}">
        <p14:creationId xmlns:p14="http://schemas.microsoft.com/office/powerpoint/2010/main" val="101132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57</a:t>
            </a:fld>
            <a:endParaRPr lang="en-US"/>
          </a:p>
        </p:txBody>
      </p:sp>
    </p:spTree>
    <p:extLst>
      <p:ext uri="{BB962C8B-B14F-4D97-AF65-F5344CB8AC3E}">
        <p14:creationId xmlns:p14="http://schemas.microsoft.com/office/powerpoint/2010/main" val="336649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t>
            </a:r>
            <a:r>
              <a:rPr lang="en-US" dirty="0" smtClean="0">
                <a:solidFill>
                  <a:srgbClr val="FF0000"/>
                </a:solidFill>
              </a:rPr>
              <a:t>do not </a:t>
            </a:r>
            <a:r>
              <a:rPr lang="en-US" dirty="0" smtClean="0"/>
              <a:t>need to repeat numbers in the text that are already presented in a table or a figure.</a:t>
            </a:r>
          </a:p>
          <a:p>
            <a:endParaRPr lang="en-US" dirty="0" smtClean="0"/>
          </a:p>
          <a:p>
            <a:r>
              <a:rPr lang="en-US" sz="1200" b="0" i="0" u="none" strike="noStrike" kern="1200" baseline="0" dirty="0" smtClean="0">
                <a:solidFill>
                  <a:schemeClr val="tx1"/>
                </a:solidFill>
                <a:latin typeface="+mn-lt"/>
                <a:ea typeface="+mn-ea"/>
                <a:cs typeface="+mn-cs"/>
              </a:rPr>
              <a:t>A good trick to improve</a:t>
            </a:r>
          </a:p>
          <a:p>
            <a:r>
              <a:rPr lang="en-US" sz="1200" b="0" i="0" u="none" strike="noStrike" kern="1200" baseline="0" dirty="0" smtClean="0">
                <a:solidFill>
                  <a:schemeClr val="tx1"/>
                </a:solidFill>
                <a:latin typeface="+mn-lt"/>
                <a:ea typeface="+mn-ea"/>
                <a:cs typeface="+mn-cs"/>
              </a:rPr>
              <a:t>readability is to describe what you found in the text and then</a:t>
            </a:r>
          </a:p>
          <a:p>
            <a:r>
              <a:rPr lang="en-US" sz="1200" b="0" i="0" u="none" strike="noStrike" kern="1200" baseline="0" dirty="0" smtClean="0">
                <a:solidFill>
                  <a:schemeClr val="tx1"/>
                </a:solidFill>
                <a:latin typeface="+mn-lt"/>
                <a:ea typeface="+mn-ea"/>
                <a:cs typeface="+mn-cs"/>
              </a:rPr>
              <a:t>back it up with results that are shown in a figure or a table</a:t>
            </a:r>
            <a:endParaRPr lang="en-US" dirty="0" smtClean="0"/>
          </a:p>
        </p:txBody>
      </p:sp>
      <p:sp>
        <p:nvSpPr>
          <p:cNvPr id="4" name="Slide Number Placeholder 3"/>
          <p:cNvSpPr>
            <a:spLocks noGrp="1"/>
          </p:cNvSpPr>
          <p:nvPr>
            <p:ph type="sldNum" sz="quarter" idx="10"/>
          </p:nvPr>
        </p:nvSpPr>
        <p:spPr/>
        <p:txBody>
          <a:bodyPr/>
          <a:lstStyle/>
          <a:p>
            <a:fld id="{AB7E0362-DDB3-48F9-B20D-1D38ACE768A2}" type="slidenum">
              <a:rPr lang="en-US" smtClean="0"/>
              <a:t>5</a:t>
            </a:fld>
            <a:endParaRPr lang="en-US"/>
          </a:p>
        </p:txBody>
      </p:sp>
    </p:spTree>
    <p:extLst>
      <p:ext uri="{BB962C8B-B14F-4D97-AF65-F5344CB8AC3E}">
        <p14:creationId xmlns:p14="http://schemas.microsoft.com/office/powerpoint/2010/main" val="257285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Thus, you need to describe the important characteristics of the study groups and </a:t>
            </a:r>
            <a:r>
              <a:rPr lang="en-US" sz="1200" b="0" i="0" u="none" strike="noStrike" kern="1200" baseline="0" dirty="0" smtClean="0">
                <a:solidFill>
                  <a:schemeClr val="tx1"/>
                </a:solidFill>
                <a:latin typeface="+mn-lt"/>
                <a:ea typeface="+mn-ea"/>
                <a:cs typeface="+mn-cs"/>
              </a:rPr>
              <a:t>show</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7E0362-DDB3-48F9-B20D-1D38ACE768A2}" type="slidenum">
              <a:rPr lang="en-US" smtClean="0"/>
              <a:t>6</a:t>
            </a:fld>
            <a:endParaRPr lang="en-US"/>
          </a:p>
        </p:txBody>
      </p:sp>
    </p:spTree>
    <p:extLst>
      <p:ext uri="{BB962C8B-B14F-4D97-AF65-F5344CB8AC3E}">
        <p14:creationId xmlns:p14="http://schemas.microsoft.com/office/powerpoint/2010/main" val="70311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9</a:t>
            </a:fld>
            <a:endParaRPr lang="en-US"/>
          </a:p>
        </p:txBody>
      </p:sp>
    </p:spTree>
    <p:extLst>
      <p:ext uri="{BB962C8B-B14F-4D97-AF65-F5344CB8AC3E}">
        <p14:creationId xmlns:p14="http://schemas.microsoft.com/office/powerpoint/2010/main" val="419985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be tempted to add asides or include any data analyses that are drifting</a:t>
            </a:r>
          </a:p>
          <a:p>
            <a:r>
              <a:rPr lang="en-US" dirty="0" smtClean="0"/>
              <a:t>away from the main purpose. </a:t>
            </a:r>
          </a:p>
          <a:p>
            <a:endParaRPr lang="en-US" dirty="0" smtClean="0"/>
          </a:p>
          <a:p>
            <a:endParaRPr lang="en-US" dirty="0" smtClean="0"/>
          </a:p>
          <a:p>
            <a:r>
              <a:rPr lang="en-US" dirty="0" smtClean="0"/>
              <a:t>Topic sentences that begin each</a:t>
            </a:r>
            <a:r>
              <a:rPr lang="en-US" baseline="0" dirty="0" smtClean="0"/>
              <a:t> </a:t>
            </a:r>
            <a:r>
              <a:rPr lang="en-US" dirty="0" smtClean="0"/>
              <a:t>paragraph are useful for this. Table 3.2 shows an example of</a:t>
            </a:r>
          </a:p>
          <a:p>
            <a:r>
              <a:rPr lang="en-US" dirty="0" smtClean="0"/>
              <a:t>how to use topic sentences to guide the reader through a</a:t>
            </a:r>
            <a:r>
              <a:rPr lang="en-US" baseline="0" dirty="0" smtClean="0"/>
              <a:t> </a:t>
            </a:r>
            <a:r>
              <a:rPr lang="en-US" dirty="0" smtClean="0"/>
              <a:t>results section.</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10</a:t>
            </a:fld>
            <a:endParaRPr lang="en-US"/>
          </a:p>
        </p:txBody>
      </p:sp>
    </p:spTree>
    <p:extLst>
      <p:ext uri="{BB962C8B-B14F-4D97-AF65-F5344CB8AC3E}">
        <p14:creationId xmlns:p14="http://schemas.microsoft.com/office/powerpoint/2010/main" val="298484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be tempted to add asides or include any data analyses that are drifting</a:t>
            </a:r>
          </a:p>
          <a:p>
            <a:r>
              <a:rPr lang="en-US" dirty="0" smtClean="0"/>
              <a:t>away from the main purpose. </a:t>
            </a:r>
          </a:p>
          <a:p>
            <a:endParaRPr lang="en-US" dirty="0" smtClean="0"/>
          </a:p>
          <a:p>
            <a:r>
              <a:rPr lang="en-US" dirty="0" smtClean="0"/>
              <a:t>Topic sentences that begin each</a:t>
            </a:r>
            <a:r>
              <a:rPr lang="en-US" baseline="0" dirty="0" smtClean="0"/>
              <a:t> </a:t>
            </a:r>
            <a:r>
              <a:rPr lang="en-US" dirty="0" smtClean="0"/>
              <a:t>paragraph are useful for this. Table 3.2 shows an example of</a:t>
            </a:r>
          </a:p>
          <a:p>
            <a:r>
              <a:rPr lang="en-US" dirty="0" smtClean="0"/>
              <a:t>how to use topic sentences to guide the reader through a</a:t>
            </a:r>
            <a:r>
              <a:rPr lang="en-US" baseline="0" dirty="0" smtClean="0"/>
              <a:t> </a:t>
            </a:r>
            <a:r>
              <a:rPr lang="en-US" dirty="0" smtClean="0"/>
              <a:t>results section.</a:t>
            </a:r>
          </a:p>
          <a:p>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11</a:t>
            </a:fld>
            <a:endParaRPr lang="en-US"/>
          </a:p>
        </p:txBody>
      </p:sp>
    </p:spTree>
    <p:extLst>
      <p:ext uri="{BB962C8B-B14F-4D97-AF65-F5344CB8AC3E}">
        <p14:creationId xmlns:p14="http://schemas.microsoft.com/office/powerpoint/2010/main" val="343470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whether </a:t>
            </a:r>
            <a:r>
              <a:rPr lang="en-US" sz="1200" b="0" i="0" u="none" strike="noStrike" kern="1200" baseline="0" dirty="0" smtClean="0">
                <a:solidFill>
                  <a:schemeClr val="tx1"/>
                </a:solidFill>
                <a:latin typeface="+mn-lt"/>
                <a:ea typeface="+mn-ea"/>
                <a:cs typeface="+mn-cs"/>
              </a:rPr>
              <a:t>any potential confounders were unevenly distributed and were likely to cause an important bias that may have helped to explain the results.</a:t>
            </a:r>
            <a:endParaRPr lang="en-US" dirty="0"/>
          </a:p>
        </p:txBody>
      </p:sp>
      <p:sp>
        <p:nvSpPr>
          <p:cNvPr id="4" name="Slide Number Placeholder 3"/>
          <p:cNvSpPr>
            <a:spLocks noGrp="1"/>
          </p:cNvSpPr>
          <p:nvPr>
            <p:ph type="sldNum" sz="quarter" idx="10"/>
          </p:nvPr>
        </p:nvSpPr>
        <p:spPr/>
        <p:txBody>
          <a:bodyPr/>
          <a:lstStyle/>
          <a:p>
            <a:fld id="{AB7E0362-DDB3-48F9-B20D-1D38ACE768A2}" type="slidenum">
              <a:rPr lang="en-US" smtClean="0"/>
              <a:t>13</a:t>
            </a:fld>
            <a:endParaRPr lang="en-US"/>
          </a:p>
        </p:txBody>
      </p:sp>
    </p:spTree>
    <p:extLst>
      <p:ext uri="{BB962C8B-B14F-4D97-AF65-F5344CB8AC3E}">
        <p14:creationId xmlns:p14="http://schemas.microsoft.com/office/powerpoint/2010/main" val="323105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AC3B7A-DE32-4011-97DA-D9F96756F607}"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327594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4F4F-E076-493C-B53E-E4A65B73C04B}"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204436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190B-2994-43BE-835A-46DC766AEAA3}"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81115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5EBE1-BFD7-48B5-973E-F93B3C0140D5}"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43431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6BFED3-E397-4FCB-8022-A4CCC357E3CC}"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266901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32999-C971-4C41-A09F-1A290C2764F7}"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136014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5AF2A-0848-496A-AFFF-C04DB9686487}" type="datetime1">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194143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257758-56AF-46E7-9D4B-4F7425F80D71}" type="datetime1">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194170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A71C4-7738-4049-A64D-13B1B0305556}" type="datetime1">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13040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17171-F824-43D3-8526-6572F4F5A959}"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2079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3A9FD-5D89-4334-B8E0-29C10C3C008A}"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9192B-DBFE-45E7-A9E8-094DD2DEA331}" type="slidenum">
              <a:rPr lang="en-US" smtClean="0"/>
              <a:t>‹#›</a:t>
            </a:fld>
            <a:endParaRPr lang="en-US"/>
          </a:p>
        </p:txBody>
      </p:sp>
    </p:spTree>
    <p:extLst>
      <p:ext uri="{BB962C8B-B14F-4D97-AF65-F5344CB8AC3E}">
        <p14:creationId xmlns:p14="http://schemas.microsoft.com/office/powerpoint/2010/main" val="246928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C3753-6768-41A7-A7B5-CB5DA09F7722}" type="datetime1">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9192B-DBFE-45E7-A9E8-094DD2DEA331}" type="slidenum">
              <a:rPr lang="en-US" smtClean="0"/>
              <a:t>‹#›</a:t>
            </a:fld>
            <a:endParaRPr lang="en-US"/>
          </a:p>
        </p:txBody>
      </p:sp>
    </p:spTree>
    <p:extLst>
      <p:ext uri="{BB962C8B-B14F-4D97-AF65-F5344CB8AC3E}">
        <p14:creationId xmlns:p14="http://schemas.microsoft.com/office/powerpoint/2010/main" val="281562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 </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1</a:t>
            </a:fld>
            <a:endParaRPr lang="en-US"/>
          </a:p>
        </p:txBody>
      </p:sp>
      <p:pic>
        <p:nvPicPr>
          <p:cNvPr id="5" name="Picture 4"/>
          <p:cNvPicPr>
            <a:picLocks noChangeAspect="1"/>
          </p:cNvPicPr>
          <p:nvPr/>
        </p:nvPicPr>
        <p:blipFill>
          <a:blip r:embed="rId2"/>
          <a:stretch>
            <a:fillRect/>
          </a:stretch>
        </p:blipFill>
        <p:spPr>
          <a:xfrm>
            <a:off x="592944" y="159571"/>
            <a:ext cx="3840813" cy="6639119"/>
          </a:xfrm>
          <a:prstGeom prst="rect">
            <a:avLst/>
          </a:prstGeom>
        </p:spPr>
      </p:pic>
    </p:spTree>
    <p:extLst>
      <p:ext uri="{BB962C8B-B14F-4D97-AF65-F5344CB8AC3E}">
        <p14:creationId xmlns:p14="http://schemas.microsoft.com/office/powerpoint/2010/main" val="1290292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Following paragraph 1, the next paragraphs will </a:t>
            </a:r>
            <a:r>
              <a:rPr lang="en-US" dirty="0" smtClean="0"/>
              <a:t>explain </a:t>
            </a:r>
            <a:r>
              <a:rPr lang="en-US" dirty="0" smtClean="0">
                <a:solidFill>
                  <a:srgbClr val="FF0000"/>
                </a:solidFill>
              </a:rPr>
              <a:t>what </a:t>
            </a:r>
            <a:r>
              <a:rPr lang="en-US" dirty="0">
                <a:solidFill>
                  <a:srgbClr val="FF0000"/>
                </a:solidFill>
              </a:rPr>
              <a:t>your paper is really about</a:t>
            </a:r>
            <a:r>
              <a:rPr lang="en-US" dirty="0"/>
              <a:t> because this is </a:t>
            </a:r>
            <a:r>
              <a:rPr lang="en-US" u="sng" dirty="0"/>
              <a:t>where </a:t>
            </a:r>
            <a:r>
              <a:rPr lang="en-US" u="sng" dirty="0" smtClean="0"/>
              <a:t>you address </a:t>
            </a:r>
            <a:r>
              <a:rPr lang="en-US" u="sng" dirty="0"/>
              <a:t>the aims or test the hypothesis outlined at the end </a:t>
            </a:r>
            <a:r>
              <a:rPr lang="en-US" u="sng" dirty="0" smtClean="0"/>
              <a:t>of the </a:t>
            </a:r>
            <a:r>
              <a:rPr lang="en-US" u="sng" dirty="0"/>
              <a:t>Introduction section</a:t>
            </a:r>
            <a:r>
              <a:rPr lang="en-US" dirty="0"/>
              <a:t>. </a:t>
            </a:r>
            <a:endParaRPr lang="en-US" dirty="0" smtClean="0"/>
          </a:p>
          <a:p>
            <a:pPr>
              <a:lnSpc>
                <a:spcPct val="150000"/>
              </a:lnSpc>
            </a:pPr>
            <a:r>
              <a:rPr lang="en-US" dirty="0" smtClean="0"/>
              <a:t>In </a:t>
            </a:r>
            <a:r>
              <a:rPr lang="en-US" dirty="0"/>
              <a:t>writing these paragraphs, </a:t>
            </a:r>
            <a:r>
              <a:rPr lang="en-US" dirty="0" smtClean="0"/>
              <a:t>only tell </a:t>
            </a:r>
            <a:r>
              <a:rPr lang="en-US" dirty="0"/>
              <a:t>the readers what they need to know. </a:t>
            </a:r>
            <a:endParaRPr lang="en-US" dirty="0" smtClean="0"/>
          </a:p>
        </p:txBody>
      </p:sp>
      <p:sp>
        <p:nvSpPr>
          <p:cNvPr id="4" name="Slide Number Placeholder 3"/>
          <p:cNvSpPr>
            <a:spLocks noGrp="1"/>
          </p:cNvSpPr>
          <p:nvPr>
            <p:ph type="sldNum" sz="quarter" idx="12"/>
          </p:nvPr>
        </p:nvSpPr>
        <p:spPr/>
        <p:txBody>
          <a:bodyPr/>
          <a:lstStyle/>
          <a:p>
            <a:fld id="{D089192B-DBFE-45E7-A9E8-094DD2DEA331}" type="slidenum">
              <a:rPr lang="en-US" smtClean="0"/>
              <a:t>10</a:t>
            </a:fld>
            <a:endParaRPr lang="en-US"/>
          </a:p>
        </p:txBody>
      </p:sp>
    </p:spTree>
    <p:extLst>
      <p:ext uri="{BB962C8B-B14F-4D97-AF65-F5344CB8AC3E}">
        <p14:creationId xmlns:p14="http://schemas.microsoft.com/office/powerpoint/2010/main" val="1919277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D089192B-DBFE-45E7-A9E8-094DD2DEA331}" type="slidenum">
              <a:rPr lang="en-US" smtClean="0"/>
              <a:t>11</a:t>
            </a:fld>
            <a:endParaRPr lang="en-US"/>
          </a:p>
        </p:txBody>
      </p:sp>
      <p:pic>
        <p:nvPicPr>
          <p:cNvPr id="6" name="Picture 5"/>
          <p:cNvPicPr>
            <a:picLocks noChangeAspect="1"/>
          </p:cNvPicPr>
          <p:nvPr/>
        </p:nvPicPr>
        <p:blipFill>
          <a:blip r:embed="rId3"/>
          <a:stretch>
            <a:fillRect/>
          </a:stretch>
        </p:blipFill>
        <p:spPr>
          <a:xfrm>
            <a:off x="2366962" y="423862"/>
            <a:ext cx="7458075" cy="6010275"/>
          </a:xfrm>
          <a:prstGeom prst="rect">
            <a:avLst/>
          </a:prstGeom>
        </p:spPr>
      </p:pic>
    </p:spTree>
    <p:extLst>
      <p:ext uri="{BB962C8B-B14F-4D97-AF65-F5344CB8AC3E}">
        <p14:creationId xmlns:p14="http://schemas.microsoft.com/office/powerpoint/2010/main" val="29372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12</a:t>
            </a:fld>
            <a:endParaRPr lang="en-US"/>
          </a:p>
        </p:txBody>
      </p:sp>
      <p:pic>
        <p:nvPicPr>
          <p:cNvPr id="5" name="Picture 4"/>
          <p:cNvPicPr>
            <a:picLocks noChangeAspect="1"/>
          </p:cNvPicPr>
          <p:nvPr/>
        </p:nvPicPr>
        <p:blipFill>
          <a:blip r:embed="rId2"/>
          <a:stretch>
            <a:fillRect/>
          </a:stretch>
        </p:blipFill>
        <p:spPr>
          <a:xfrm>
            <a:off x="2229600" y="318600"/>
            <a:ext cx="7732800" cy="6220800"/>
          </a:xfrm>
          <a:prstGeom prst="rect">
            <a:avLst/>
          </a:prstGeom>
        </p:spPr>
      </p:pic>
    </p:spTree>
    <p:extLst>
      <p:ext uri="{BB962C8B-B14F-4D97-AF65-F5344CB8AC3E}">
        <p14:creationId xmlns:p14="http://schemas.microsoft.com/office/powerpoint/2010/main" val="187837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In </a:t>
            </a:r>
            <a:r>
              <a:rPr lang="en-US" dirty="0"/>
              <a:t>many experimental and observational studies, you </a:t>
            </a:r>
            <a:r>
              <a:rPr lang="en-US" dirty="0" smtClean="0"/>
              <a:t>will need </a:t>
            </a:r>
            <a:r>
              <a:rPr lang="en-US" dirty="0"/>
              <a:t>to </a:t>
            </a:r>
            <a:r>
              <a:rPr lang="en-US" dirty="0" smtClean="0"/>
              <a:t>demonstrate </a:t>
            </a:r>
            <a:r>
              <a:rPr lang="en-US" dirty="0">
                <a:solidFill>
                  <a:srgbClr val="FF0000"/>
                </a:solidFill>
              </a:rPr>
              <a:t>the comparability of the study </a:t>
            </a:r>
            <a:r>
              <a:rPr lang="en-US" dirty="0" smtClean="0">
                <a:solidFill>
                  <a:srgbClr val="FF0000"/>
                </a:solidFill>
              </a:rPr>
              <a:t>groups </a:t>
            </a:r>
            <a:r>
              <a:rPr lang="en-US" dirty="0" smtClean="0"/>
              <a:t>at baseline:</a:t>
            </a:r>
          </a:p>
          <a:p>
            <a:pPr marL="0" indent="0">
              <a:buNone/>
            </a:pPr>
            <a:r>
              <a:rPr lang="en-US" i="1" dirty="0" smtClean="0"/>
              <a:t>“whether </a:t>
            </a:r>
            <a:r>
              <a:rPr lang="en-US" i="1" dirty="0"/>
              <a:t>any potential confounders were </a:t>
            </a:r>
            <a:r>
              <a:rPr lang="en-US" i="1" u="sng" dirty="0"/>
              <a:t>unevenly </a:t>
            </a:r>
            <a:r>
              <a:rPr lang="en-US" i="1" dirty="0"/>
              <a:t>distributed and were likely to cause an important bias that may have helped to explain the </a:t>
            </a:r>
            <a:r>
              <a:rPr lang="en-US" i="1" dirty="0" smtClean="0"/>
              <a:t>results”</a:t>
            </a:r>
          </a:p>
        </p:txBody>
      </p:sp>
      <p:sp>
        <p:nvSpPr>
          <p:cNvPr id="4" name="Slide Number Placeholder 3"/>
          <p:cNvSpPr>
            <a:spLocks noGrp="1"/>
          </p:cNvSpPr>
          <p:nvPr>
            <p:ph type="sldNum" sz="quarter" idx="12"/>
          </p:nvPr>
        </p:nvSpPr>
        <p:spPr/>
        <p:txBody>
          <a:bodyPr/>
          <a:lstStyle/>
          <a:p>
            <a:fld id="{D089192B-DBFE-45E7-A9E8-094DD2DEA331}" type="slidenum">
              <a:rPr lang="en-US" smtClean="0"/>
              <a:t>13</a:t>
            </a:fld>
            <a:endParaRPr lang="en-US"/>
          </a:p>
        </p:txBody>
      </p:sp>
    </p:spTree>
    <p:extLst>
      <p:ext uri="{BB962C8B-B14F-4D97-AF65-F5344CB8AC3E}">
        <p14:creationId xmlns:p14="http://schemas.microsoft.com/office/powerpoint/2010/main" val="397734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14</a:t>
            </a:fld>
            <a:endParaRPr lang="en-US"/>
          </a:p>
        </p:txBody>
      </p:sp>
      <p:pic>
        <p:nvPicPr>
          <p:cNvPr id="5" name="Picture 4"/>
          <p:cNvPicPr>
            <a:picLocks noChangeAspect="1"/>
          </p:cNvPicPr>
          <p:nvPr/>
        </p:nvPicPr>
        <p:blipFill>
          <a:blip r:embed="rId2"/>
          <a:stretch>
            <a:fillRect/>
          </a:stretch>
        </p:blipFill>
        <p:spPr>
          <a:xfrm>
            <a:off x="1441300" y="64399"/>
            <a:ext cx="9309399" cy="6474513"/>
          </a:xfrm>
          <a:prstGeom prst="rect">
            <a:avLst/>
          </a:prstGeom>
        </p:spPr>
      </p:pic>
    </p:spTree>
    <p:extLst>
      <p:ext uri="{BB962C8B-B14F-4D97-AF65-F5344CB8AC3E}">
        <p14:creationId xmlns:p14="http://schemas.microsoft.com/office/powerpoint/2010/main" val="174990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15</a:t>
            </a:fld>
            <a:endParaRPr lang="en-US"/>
          </a:p>
        </p:txBody>
      </p:sp>
      <p:pic>
        <p:nvPicPr>
          <p:cNvPr id="5" name="Picture 4"/>
          <p:cNvPicPr>
            <a:picLocks noChangeAspect="1"/>
          </p:cNvPicPr>
          <p:nvPr/>
        </p:nvPicPr>
        <p:blipFill>
          <a:blip r:embed="rId2"/>
          <a:stretch>
            <a:fillRect/>
          </a:stretch>
        </p:blipFill>
        <p:spPr>
          <a:xfrm>
            <a:off x="2503846" y="462599"/>
            <a:ext cx="6828554" cy="6258875"/>
          </a:xfrm>
          <a:prstGeom prst="rect">
            <a:avLst/>
          </a:prstGeom>
        </p:spPr>
      </p:pic>
    </p:spTree>
    <p:extLst>
      <p:ext uri="{BB962C8B-B14F-4D97-AF65-F5344CB8AC3E}">
        <p14:creationId xmlns:p14="http://schemas.microsoft.com/office/powerpoint/2010/main" val="1798049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736" y="1825625"/>
            <a:ext cx="12198928" cy="4907684"/>
          </a:xfrm>
        </p:spPr>
        <p:txBody>
          <a:bodyPr>
            <a:normAutofit/>
          </a:bodyPr>
          <a:lstStyle/>
          <a:p>
            <a:endParaRPr lang="en-US" i="1" dirty="0" smtClean="0"/>
          </a:p>
          <a:p>
            <a:endParaRPr lang="en-US" i="1" dirty="0"/>
          </a:p>
          <a:p>
            <a:endParaRPr lang="en-US" i="1" dirty="0" smtClean="0"/>
          </a:p>
          <a:p>
            <a:pPr marL="0" indent="0">
              <a:buNone/>
            </a:pPr>
            <a:endParaRPr lang="en-US" sz="2400" i="1" dirty="0"/>
          </a:p>
        </p:txBody>
      </p:sp>
      <p:pic>
        <p:nvPicPr>
          <p:cNvPr id="5" name="Picture 4"/>
          <p:cNvPicPr>
            <a:picLocks noChangeAspect="1"/>
          </p:cNvPicPr>
          <p:nvPr/>
        </p:nvPicPr>
        <p:blipFill>
          <a:blip r:embed="rId3"/>
          <a:stretch>
            <a:fillRect/>
          </a:stretch>
        </p:blipFill>
        <p:spPr>
          <a:xfrm>
            <a:off x="3659849" y="1432383"/>
            <a:ext cx="4872302" cy="3721069"/>
          </a:xfrm>
          <a:prstGeom prst="rect">
            <a:avLst/>
          </a:prstGeom>
        </p:spPr>
      </p:pic>
      <p:sp>
        <p:nvSpPr>
          <p:cNvPr id="4" name="Slide Number Placeholder 3"/>
          <p:cNvSpPr>
            <a:spLocks noGrp="1"/>
          </p:cNvSpPr>
          <p:nvPr>
            <p:ph type="sldNum" sz="quarter" idx="12"/>
          </p:nvPr>
        </p:nvSpPr>
        <p:spPr/>
        <p:txBody>
          <a:bodyPr/>
          <a:lstStyle/>
          <a:p>
            <a:fld id="{D089192B-DBFE-45E7-A9E8-094DD2DEA331}" type="slidenum">
              <a:rPr lang="en-US" smtClean="0"/>
              <a:t>16</a:t>
            </a:fld>
            <a:endParaRPr lang="en-US"/>
          </a:p>
        </p:txBody>
      </p:sp>
    </p:spTree>
    <p:extLst>
      <p:ext uri="{BB962C8B-B14F-4D97-AF65-F5344CB8AC3E}">
        <p14:creationId xmlns:p14="http://schemas.microsoft.com/office/powerpoint/2010/main" val="72366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rPr>
              <a:t>T</a:t>
            </a:r>
            <a:r>
              <a:rPr lang="en-US" sz="4000" dirty="0" smtClean="0">
                <a:solidFill>
                  <a:srgbClr val="FF0000"/>
                </a:solidFill>
              </a:rPr>
              <a:t>o </a:t>
            </a:r>
            <a:r>
              <a:rPr lang="en-US" sz="4000" dirty="0">
                <a:solidFill>
                  <a:srgbClr val="FF0000"/>
                </a:solidFill>
              </a:rPr>
              <a:t>describe the data shown in Figure 3.3 you can </a:t>
            </a:r>
            <a:r>
              <a:rPr lang="en-US" sz="4000" dirty="0" smtClean="0">
                <a:solidFill>
                  <a:srgbClr val="FF0000"/>
                </a:solidFill>
              </a:rPr>
              <a:t>say:</a:t>
            </a:r>
            <a:r>
              <a:rPr lang="en-US" dirty="0"/>
              <a:t/>
            </a:r>
            <a:br>
              <a:rPr lang="en-US" dirty="0"/>
            </a:br>
            <a:endParaRPr lang="en-US" dirty="0"/>
          </a:p>
        </p:txBody>
      </p:sp>
      <p:sp>
        <p:nvSpPr>
          <p:cNvPr id="3" name="Content Placeholder 2"/>
          <p:cNvSpPr>
            <a:spLocks noGrp="1"/>
          </p:cNvSpPr>
          <p:nvPr>
            <p:ph idx="1"/>
          </p:nvPr>
        </p:nvSpPr>
        <p:spPr>
          <a:xfrm>
            <a:off x="467833" y="1825625"/>
            <a:ext cx="10885967" cy="4351338"/>
          </a:xfrm>
        </p:spPr>
        <p:txBody>
          <a:bodyPr/>
          <a:lstStyle/>
          <a:p>
            <a:pPr>
              <a:lnSpc>
                <a:spcPct val="150000"/>
              </a:lnSpc>
            </a:pPr>
            <a:r>
              <a:rPr lang="en-US" i="1" dirty="0"/>
              <a:t>The figure shows that significantly </a:t>
            </a:r>
            <a:r>
              <a:rPr lang="en-US" i="1" dirty="0">
                <a:solidFill>
                  <a:srgbClr val="FF0000"/>
                </a:solidFill>
              </a:rPr>
              <a:t>more</a:t>
            </a:r>
            <a:r>
              <a:rPr lang="en-US" i="1" dirty="0"/>
              <a:t> </a:t>
            </a:r>
            <a:r>
              <a:rPr lang="en-US" i="1" u="sng" dirty="0"/>
              <a:t>children with persistent cough </a:t>
            </a:r>
            <a:r>
              <a:rPr lang="en-US" i="1" dirty="0"/>
              <a:t>had </a:t>
            </a:r>
            <a:r>
              <a:rPr lang="en-US" i="1" dirty="0">
                <a:solidFill>
                  <a:srgbClr val="00B0F0"/>
                </a:solidFill>
              </a:rPr>
              <a:t>ever used an asthma medication </a:t>
            </a:r>
            <a:r>
              <a:rPr lang="en-US" b="1" i="1" dirty="0"/>
              <a:t>or </a:t>
            </a:r>
            <a:r>
              <a:rPr lang="en-US" i="1" dirty="0"/>
              <a:t>had used </a:t>
            </a:r>
            <a:r>
              <a:rPr lang="en-US" i="1" dirty="0">
                <a:solidFill>
                  <a:srgbClr val="00B0F0"/>
                </a:solidFill>
              </a:rPr>
              <a:t>a bronchodilator </a:t>
            </a:r>
            <a:r>
              <a:rPr lang="en-US" b="1" i="1" dirty="0"/>
              <a:t>or </a:t>
            </a:r>
            <a:r>
              <a:rPr lang="en-US" i="1" dirty="0">
                <a:solidFill>
                  <a:srgbClr val="00B0F0"/>
                </a:solidFill>
              </a:rPr>
              <a:t>preventive medication </a:t>
            </a:r>
            <a:r>
              <a:rPr lang="en-US" i="1" dirty="0"/>
              <a:t>in the last 12 months </a:t>
            </a:r>
            <a:r>
              <a:rPr lang="en-US" i="1" dirty="0">
                <a:solidFill>
                  <a:srgbClr val="FF0000"/>
                </a:solidFill>
              </a:rPr>
              <a:t>compared to </a:t>
            </a:r>
            <a:r>
              <a:rPr lang="en-US" i="1" u="sng" dirty="0"/>
              <a:t>asymptomatic</a:t>
            </a:r>
            <a:r>
              <a:rPr lang="en-US" i="1" dirty="0"/>
              <a:t> children. However, medication use in children </a:t>
            </a:r>
            <a:r>
              <a:rPr lang="en-US" i="1" u="sng" dirty="0"/>
              <a:t>with persistent cough </a:t>
            </a:r>
            <a:r>
              <a:rPr lang="en-US" i="1" dirty="0">
                <a:solidFill>
                  <a:srgbClr val="FF0000"/>
                </a:solidFill>
              </a:rPr>
              <a:t>was significantly lower</a:t>
            </a:r>
            <a:r>
              <a:rPr lang="en-US" i="1" dirty="0"/>
              <a:t> than in children </a:t>
            </a:r>
            <a:r>
              <a:rPr lang="en-US" i="1" u="sng" dirty="0"/>
              <a:t>with wheeze </a:t>
            </a:r>
            <a:r>
              <a:rPr lang="en-US" dirty="0"/>
              <a:t>(P </a:t>
            </a:r>
            <a:r>
              <a:rPr lang="en-US" i="1" dirty="0"/>
              <a:t>&lt; 0·001</a:t>
            </a:r>
            <a:r>
              <a:rPr lang="en-US" dirty="0"/>
              <a:t>).</a:t>
            </a:r>
          </a:p>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17</a:t>
            </a:fld>
            <a:endParaRPr lang="en-US"/>
          </a:p>
        </p:txBody>
      </p:sp>
    </p:spTree>
    <p:extLst>
      <p:ext uri="{BB962C8B-B14F-4D97-AF65-F5344CB8AC3E}">
        <p14:creationId xmlns:p14="http://schemas.microsoft.com/office/powerpoint/2010/main" val="4070928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nchor="ctr"/>
          <a:lstStyle/>
          <a:p>
            <a:r>
              <a:rPr lang="en-US" dirty="0"/>
              <a:t>Readers need to be given </a:t>
            </a:r>
            <a:r>
              <a:rPr lang="en-US" dirty="0">
                <a:solidFill>
                  <a:srgbClr val="FF0000"/>
                </a:solidFill>
              </a:rPr>
              <a:t>the messages </a:t>
            </a:r>
            <a:r>
              <a:rPr lang="en-US" dirty="0"/>
              <a:t>that can be </a:t>
            </a:r>
            <a:r>
              <a:rPr lang="en-US" dirty="0" smtClean="0"/>
              <a:t>derived from </a:t>
            </a:r>
            <a:r>
              <a:rPr lang="en-US" dirty="0"/>
              <a:t>a table or figure and should not be left to interpret </a:t>
            </a:r>
            <a:r>
              <a:rPr lang="en-US" dirty="0" smtClean="0"/>
              <a:t>the data </a:t>
            </a:r>
            <a:r>
              <a:rPr lang="en-US" dirty="0"/>
              <a:t>themselves</a:t>
            </a:r>
          </a:p>
        </p:txBody>
      </p:sp>
      <p:sp>
        <p:nvSpPr>
          <p:cNvPr id="4" name="Slide Number Placeholder 3"/>
          <p:cNvSpPr>
            <a:spLocks noGrp="1"/>
          </p:cNvSpPr>
          <p:nvPr>
            <p:ph type="sldNum" sz="quarter" idx="12"/>
          </p:nvPr>
        </p:nvSpPr>
        <p:spPr/>
        <p:txBody>
          <a:bodyPr/>
          <a:lstStyle/>
          <a:p>
            <a:fld id="{D089192B-DBFE-45E7-A9E8-094DD2DEA331}" type="slidenum">
              <a:rPr lang="en-US" smtClean="0"/>
              <a:t>18</a:t>
            </a:fld>
            <a:endParaRPr lang="en-US"/>
          </a:p>
        </p:txBody>
      </p:sp>
    </p:spTree>
    <p:extLst>
      <p:ext uri="{BB962C8B-B14F-4D97-AF65-F5344CB8AC3E}">
        <p14:creationId xmlns:p14="http://schemas.microsoft.com/office/powerpoint/2010/main" val="3784099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19</a:t>
            </a:fld>
            <a:endParaRPr lang="en-US"/>
          </a:p>
        </p:txBody>
      </p:sp>
      <p:pic>
        <p:nvPicPr>
          <p:cNvPr id="5" name="Picture 4"/>
          <p:cNvPicPr>
            <a:picLocks noChangeAspect="1"/>
          </p:cNvPicPr>
          <p:nvPr/>
        </p:nvPicPr>
        <p:blipFill>
          <a:blip r:embed="rId2"/>
          <a:stretch>
            <a:fillRect/>
          </a:stretch>
        </p:blipFill>
        <p:spPr>
          <a:xfrm>
            <a:off x="1738312" y="466725"/>
            <a:ext cx="8715375" cy="5924550"/>
          </a:xfrm>
          <a:prstGeom prst="rect">
            <a:avLst/>
          </a:prstGeom>
        </p:spPr>
      </p:pic>
    </p:spTree>
    <p:extLst>
      <p:ext uri="{BB962C8B-B14F-4D97-AF65-F5344CB8AC3E}">
        <p14:creationId xmlns:p14="http://schemas.microsoft.com/office/powerpoint/2010/main" val="2851609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pPr>
              <a:lnSpc>
                <a:spcPct val="200000"/>
              </a:lnSpc>
            </a:pPr>
            <a:r>
              <a:rPr lang="en-US" dirty="0">
                <a:latin typeface="Arial" panose="020B0604020202020204" pitchFamily="34" charset="0"/>
                <a:cs typeface="Arial" panose="020B0604020202020204" pitchFamily="34" charset="0"/>
              </a:rPr>
              <a:t>This section is </a:t>
            </a:r>
            <a:r>
              <a:rPr lang="en-US" dirty="0">
                <a:solidFill>
                  <a:srgbClr val="FF0000"/>
                </a:solidFill>
                <a:latin typeface="Arial" panose="020B0604020202020204" pitchFamily="34" charset="0"/>
                <a:cs typeface="Arial" panose="020B0604020202020204" pitchFamily="34" charset="0"/>
              </a:rPr>
              <a:t>the most important part </a:t>
            </a:r>
            <a:r>
              <a:rPr lang="en-US" dirty="0">
                <a:latin typeface="Arial" panose="020B0604020202020204" pitchFamily="34" charset="0"/>
                <a:cs typeface="Arial" panose="020B0604020202020204" pitchFamily="34" charset="0"/>
              </a:rPr>
              <a:t>of your </a:t>
            </a:r>
            <a:r>
              <a:rPr lang="en-US" dirty="0" smtClean="0">
                <a:latin typeface="Arial" panose="020B0604020202020204" pitchFamily="34" charset="0"/>
                <a:cs typeface="Arial" panose="020B0604020202020204" pitchFamily="34" charset="0"/>
              </a:rPr>
              <a:t>paper because </a:t>
            </a:r>
            <a:r>
              <a:rPr lang="en-US" dirty="0">
                <a:latin typeface="Arial" panose="020B0604020202020204" pitchFamily="34" charset="0"/>
                <a:cs typeface="Arial" panose="020B0604020202020204" pitchFamily="34" charset="0"/>
              </a:rPr>
              <a:t>its function is to give specific </a:t>
            </a:r>
            <a:r>
              <a:rPr lang="en-US" dirty="0">
                <a:solidFill>
                  <a:srgbClr val="FF0000"/>
                </a:solidFill>
                <a:latin typeface="Arial" panose="020B0604020202020204" pitchFamily="34" charset="0"/>
                <a:cs typeface="Arial" panose="020B0604020202020204" pitchFamily="34" charset="0"/>
              </a:rPr>
              <a:t>answers</a:t>
            </a:r>
            <a:r>
              <a:rPr lang="en-US" dirty="0">
                <a:latin typeface="Arial" panose="020B0604020202020204" pitchFamily="34" charset="0"/>
                <a:cs typeface="Arial" panose="020B0604020202020204" pitchFamily="34" charset="0"/>
              </a:rPr>
              <a:t> to the aims </a:t>
            </a:r>
            <a:r>
              <a:rPr lang="en-US" dirty="0" smtClean="0">
                <a:latin typeface="Arial" panose="020B0604020202020204" pitchFamily="34" charset="0"/>
                <a:cs typeface="Arial" panose="020B0604020202020204" pitchFamily="34" charset="0"/>
              </a:rPr>
              <a:t>that you </a:t>
            </a:r>
            <a:r>
              <a:rPr lang="en-US" dirty="0">
                <a:latin typeface="Arial" panose="020B0604020202020204" pitchFamily="34" charset="0"/>
                <a:cs typeface="Arial" panose="020B0604020202020204" pitchFamily="34" charset="0"/>
              </a:rPr>
              <a:t>stated in the </a:t>
            </a:r>
            <a:r>
              <a:rPr lang="en-US" dirty="0" smtClean="0">
                <a:latin typeface="Arial" panose="020B0604020202020204" pitchFamily="34" charset="0"/>
                <a:cs typeface="Arial" panose="020B0604020202020204" pitchFamily="34" charset="0"/>
              </a:rPr>
              <a:t>introduc</a:t>
            </a:r>
            <a:r>
              <a:rPr lang="en-US" dirty="0">
                <a:latin typeface="Arial" panose="020B0604020202020204" pitchFamily="34" charset="0"/>
                <a:cs typeface="Arial" panose="020B0604020202020204" pitchFamily="34" charset="0"/>
              </a:rPr>
              <a:t>tion using an interesting sequence </a:t>
            </a:r>
            <a:r>
              <a:rPr lang="en-US" dirty="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text, tables</a:t>
            </a:r>
            <a:r>
              <a:rPr lang="en-US" dirty="0">
                <a:latin typeface="Arial" panose="020B0604020202020204" pitchFamily="34" charset="0"/>
                <a:cs typeface="Arial" panose="020B0604020202020204" pitchFamily="34" charset="0"/>
              </a:rPr>
              <a:t>, and figures </a:t>
            </a:r>
          </a:p>
        </p:txBody>
      </p:sp>
      <p:sp>
        <p:nvSpPr>
          <p:cNvPr id="4" name="Slide Number Placeholder 3"/>
          <p:cNvSpPr>
            <a:spLocks noGrp="1"/>
          </p:cNvSpPr>
          <p:nvPr>
            <p:ph type="sldNum" sz="quarter" idx="12"/>
          </p:nvPr>
        </p:nvSpPr>
        <p:spPr/>
        <p:txBody>
          <a:bodyPr/>
          <a:lstStyle/>
          <a:p>
            <a:fld id="{D089192B-DBFE-45E7-A9E8-094DD2DEA331}" type="slidenum">
              <a:rPr lang="en-US" smtClean="0"/>
              <a:t>2</a:t>
            </a:fld>
            <a:endParaRPr lang="en-US"/>
          </a:p>
        </p:txBody>
      </p:sp>
    </p:spTree>
    <p:extLst>
      <p:ext uri="{BB962C8B-B14F-4D97-AF65-F5344CB8AC3E}">
        <p14:creationId xmlns:p14="http://schemas.microsoft.com/office/powerpoint/2010/main" val="146307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20</a:t>
            </a:fld>
            <a:endParaRPr lang="en-US"/>
          </a:p>
        </p:txBody>
      </p:sp>
      <p:pic>
        <p:nvPicPr>
          <p:cNvPr id="5" name="Picture 4"/>
          <p:cNvPicPr>
            <a:picLocks noChangeAspect="1"/>
          </p:cNvPicPr>
          <p:nvPr/>
        </p:nvPicPr>
        <p:blipFill>
          <a:blip r:embed="rId2"/>
          <a:stretch>
            <a:fillRect/>
          </a:stretch>
        </p:blipFill>
        <p:spPr>
          <a:xfrm>
            <a:off x="1600500" y="743636"/>
            <a:ext cx="8991000" cy="5433327"/>
          </a:xfrm>
          <a:prstGeom prst="rect">
            <a:avLst/>
          </a:prstGeom>
        </p:spPr>
      </p:pic>
    </p:spTree>
    <p:extLst>
      <p:ext uri="{BB962C8B-B14F-4D97-AF65-F5344CB8AC3E}">
        <p14:creationId xmlns:p14="http://schemas.microsoft.com/office/powerpoint/2010/main" val="2727367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a:t>analyses: </a:t>
            </a:r>
            <a:r>
              <a:rPr lang="en-US" sz="2800" dirty="0"/>
              <a:t>T</a:t>
            </a:r>
            <a:r>
              <a:rPr lang="en-US" sz="2800" dirty="0" smtClean="0"/>
              <a:t>he </a:t>
            </a:r>
            <a:r>
              <a:rPr lang="en-US" sz="2800" dirty="0"/>
              <a:t>use of </a:t>
            </a:r>
            <a:r>
              <a:rPr lang="en-US" sz="2800" dirty="0">
                <a:solidFill>
                  <a:srgbClr val="FF0000"/>
                </a:solidFill>
              </a:rPr>
              <a:t>units</a:t>
            </a:r>
            <a:r>
              <a:rPr lang="en-US" sz="2800" dirty="0"/>
              <a:t> </a:t>
            </a:r>
            <a:endParaRPr lang="en-US" dirty="0"/>
          </a:p>
        </p:txBody>
      </p:sp>
      <p:sp>
        <p:nvSpPr>
          <p:cNvPr id="3" name="Content Placeholder 2"/>
          <p:cNvSpPr>
            <a:spLocks noGrp="1"/>
          </p:cNvSpPr>
          <p:nvPr>
            <p:ph idx="1"/>
          </p:nvPr>
        </p:nvSpPr>
        <p:spPr/>
        <p:txBody>
          <a:bodyPr/>
          <a:lstStyle/>
          <a:p>
            <a:pPr>
              <a:lnSpc>
                <a:spcPct val="150000"/>
              </a:lnSpc>
            </a:pPr>
            <a:r>
              <a:rPr lang="en-US" dirty="0"/>
              <a:t>It is essential that you are always </a:t>
            </a:r>
            <a:r>
              <a:rPr lang="en-US" dirty="0">
                <a:solidFill>
                  <a:srgbClr val="FF0000"/>
                </a:solidFill>
              </a:rPr>
              <a:t>consistent </a:t>
            </a:r>
            <a:r>
              <a:rPr lang="en-US" dirty="0"/>
              <a:t>in the use </a:t>
            </a:r>
            <a:r>
              <a:rPr lang="en-US" dirty="0" smtClean="0"/>
              <a:t>of </a:t>
            </a:r>
            <a:r>
              <a:rPr lang="en-US" dirty="0" smtClean="0">
                <a:solidFill>
                  <a:srgbClr val="FF0000"/>
                </a:solidFill>
              </a:rPr>
              <a:t>units</a:t>
            </a:r>
            <a:r>
              <a:rPr lang="en-US" dirty="0" smtClean="0"/>
              <a:t> </a:t>
            </a:r>
            <a:r>
              <a:rPr lang="en-US" dirty="0"/>
              <a:t>in your reporting so that readers can make </a:t>
            </a:r>
            <a:r>
              <a:rPr lang="en-US" dirty="0" smtClean="0"/>
              <a:t>valid comparisons </a:t>
            </a:r>
            <a:r>
              <a:rPr lang="en-US" dirty="0"/>
              <a:t>between and within groups.</a:t>
            </a:r>
          </a:p>
        </p:txBody>
      </p:sp>
      <p:pic>
        <p:nvPicPr>
          <p:cNvPr id="4" name="Picture 3"/>
          <p:cNvPicPr>
            <a:picLocks noChangeAspect="1"/>
          </p:cNvPicPr>
          <p:nvPr/>
        </p:nvPicPr>
        <p:blipFill>
          <a:blip r:embed="rId2"/>
          <a:stretch>
            <a:fillRect/>
          </a:stretch>
        </p:blipFill>
        <p:spPr>
          <a:xfrm>
            <a:off x="2527523" y="3844146"/>
            <a:ext cx="6785896" cy="1818900"/>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21</a:t>
            </a:fld>
            <a:endParaRPr lang="en-US"/>
          </a:p>
        </p:txBody>
      </p:sp>
    </p:spTree>
    <p:extLst>
      <p:ext uri="{BB962C8B-B14F-4D97-AF65-F5344CB8AC3E}">
        <p14:creationId xmlns:p14="http://schemas.microsoft.com/office/powerpoint/2010/main" val="289848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analyses: </a:t>
            </a:r>
            <a:r>
              <a:rPr lang="en-US" sz="2800" dirty="0"/>
              <a:t>The use of </a:t>
            </a:r>
            <a:r>
              <a:rPr lang="en-US" sz="2800" dirty="0">
                <a:solidFill>
                  <a:srgbClr val="FF0000"/>
                </a:solidFill>
              </a:rPr>
              <a:t>units</a:t>
            </a:r>
            <a:r>
              <a:rPr lang="en-US" sz="2800" dirty="0"/>
              <a:t> </a:t>
            </a:r>
          </a:p>
        </p:txBody>
      </p:sp>
      <p:sp>
        <p:nvSpPr>
          <p:cNvPr id="3" name="Content Placeholder 2"/>
          <p:cNvSpPr>
            <a:spLocks noGrp="1"/>
          </p:cNvSpPr>
          <p:nvPr>
            <p:ph idx="1"/>
          </p:nvPr>
        </p:nvSpPr>
        <p:spPr>
          <a:xfrm>
            <a:off x="510363" y="1825625"/>
            <a:ext cx="10843437" cy="4351338"/>
          </a:xfrm>
        </p:spPr>
        <p:txBody>
          <a:bodyPr>
            <a:normAutofit/>
          </a:bodyPr>
          <a:lstStyle/>
          <a:p>
            <a:pPr>
              <a:lnSpc>
                <a:spcPct val="150000"/>
              </a:lnSpc>
            </a:pPr>
            <a:r>
              <a:rPr lang="en-US" dirty="0" smtClean="0"/>
              <a:t>Most journals </a:t>
            </a:r>
            <a:r>
              <a:rPr lang="en-US" dirty="0"/>
              <a:t>require you to use </a:t>
            </a:r>
            <a:r>
              <a:rPr lang="en-US" dirty="0" err="1">
                <a:solidFill>
                  <a:srgbClr val="FF0000"/>
                </a:solidFill>
              </a:rPr>
              <a:t>Système</a:t>
            </a:r>
            <a:r>
              <a:rPr lang="en-US" dirty="0">
                <a:solidFill>
                  <a:srgbClr val="FF0000"/>
                </a:solidFill>
              </a:rPr>
              <a:t> </a:t>
            </a:r>
            <a:r>
              <a:rPr lang="en-US" dirty="0" err="1">
                <a:solidFill>
                  <a:srgbClr val="FF0000"/>
                </a:solidFill>
              </a:rPr>
              <a:t>Internationale</a:t>
            </a:r>
            <a:r>
              <a:rPr lang="en-US" dirty="0">
                <a:solidFill>
                  <a:srgbClr val="FF0000"/>
                </a:solidFill>
              </a:rPr>
              <a:t> (SI) </a:t>
            </a:r>
            <a:r>
              <a:rPr lang="en-US" dirty="0" smtClean="0">
                <a:solidFill>
                  <a:srgbClr val="FF0000"/>
                </a:solidFill>
              </a:rPr>
              <a:t>units </a:t>
            </a:r>
            <a:r>
              <a:rPr lang="en-US" dirty="0" smtClean="0"/>
              <a:t>although </a:t>
            </a:r>
            <a:r>
              <a:rPr lang="en-US" dirty="0"/>
              <a:t>some American journals have different policies</a:t>
            </a:r>
            <a:r>
              <a:rPr lang="en-US" dirty="0" smtClean="0"/>
              <a:t>.</a:t>
            </a:r>
          </a:p>
          <a:p>
            <a:pPr>
              <a:lnSpc>
                <a:spcPct val="150000"/>
              </a:lnSpc>
            </a:pPr>
            <a:r>
              <a:rPr lang="en-US" dirty="0" smtClean="0"/>
              <a:t> For example</a:t>
            </a:r>
            <a:r>
              <a:rPr lang="en-US" dirty="0"/>
              <a:t>, </a:t>
            </a:r>
            <a:r>
              <a:rPr lang="en-US" i="1" dirty="0"/>
              <a:t>JAMA </a:t>
            </a:r>
            <a:r>
              <a:rPr lang="en-US" dirty="0"/>
              <a:t>prefers </a:t>
            </a:r>
            <a:r>
              <a:rPr lang="en-US" dirty="0" smtClean="0">
                <a:solidFill>
                  <a:srgbClr val="FF0000"/>
                </a:solidFill>
              </a:rPr>
              <a:t>conventional units </a:t>
            </a:r>
            <a:r>
              <a:rPr lang="en-US" dirty="0" smtClean="0"/>
              <a:t>of measurement with </a:t>
            </a:r>
            <a:r>
              <a:rPr lang="en-US" dirty="0">
                <a:solidFill>
                  <a:srgbClr val="FF0000"/>
                </a:solidFill>
              </a:rPr>
              <a:t>SI units</a:t>
            </a:r>
            <a:r>
              <a:rPr lang="en-US" dirty="0"/>
              <a:t> being secondarily expressed </a:t>
            </a:r>
            <a:r>
              <a:rPr lang="en-US" u="sng" dirty="0"/>
              <a:t>in </a:t>
            </a:r>
            <a:r>
              <a:rPr lang="en-US" u="sng" dirty="0" smtClean="0"/>
              <a:t>parentheses</a:t>
            </a:r>
            <a:r>
              <a:rPr lang="en-US" dirty="0" smtClean="0"/>
              <a:t>. Thus</a:t>
            </a:r>
            <a:r>
              <a:rPr lang="en-US" dirty="0"/>
              <a:t>, plasma glucose concentrations are published in </a:t>
            </a:r>
            <a:r>
              <a:rPr lang="en-US" dirty="0" smtClean="0"/>
              <a:t>units </a:t>
            </a:r>
            <a:r>
              <a:rPr lang="en-US" dirty="0"/>
              <a:t>of </a:t>
            </a:r>
            <a:r>
              <a:rPr lang="en-US" dirty="0">
                <a:effectLst>
                  <a:outerShdw blurRad="38100" dist="38100" dir="2700000" algn="tl">
                    <a:srgbClr val="000000">
                      <a:alpha val="43137"/>
                    </a:srgbClr>
                  </a:outerShdw>
                </a:effectLst>
              </a:rPr>
              <a:t>mg/</a:t>
            </a:r>
            <a:r>
              <a:rPr lang="en-US" dirty="0" err="1">
                <a:effectLst>
                  <a:outerShdw blurRad="38100" dist="38100" dir="2700000" algn="tl">
                    <a:srgbClr val="000000">
                      <a:alpha val="43137"/>
                    </a:srgbClr>
                  </a:outerShdw>
                </a:effectLst>
              </a:rPr>
              <a:t>dL</a:t>
            </a:r>
            <a:r>
              <a:rPr lang="en-US" dirty="0"/>
              <a:t> instead of </a:t>
            </a:r>
            <a:r>
              <a:rPr lang="en-US" dirty="0" err="1" smtClean="0">
                <a:effectLst>
                  <a:outerShdw blurRad="38100" dist="38100" dir="2700000" algn="tl">
                    <a:srgbClr val="000000">
                      <a:alpha val="43137"/>
                    </a:srgbClr>
                  </a:outerShdw>
                </a:effectLst>
              </a:rPr>
              <a:t>mmol</a:t>
            </a:r>
            <a:r>
              <a:rPr lang="en-US" dirty="0" smtClean="0">
                <a:effectLst>
                  <a:outerShdw blurRad="38100" dist="38100" dir="2700000" algn="tl">
                    <a:srgbClr val="000000">
                      <a:alpha val="43137"/>
                    </a:srgbClr>
                  </a:outerShdw>
                </a:effectLst>
              </a:rPr>
              <a:t>/L</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089192B-DBFE-45E7-A9E8-094DD2DEA331}" type="slidenum">
              <a:rPr lang="en-US" smtClean="0"/>
              <a:t>22</a:t>
            </a:fld>
            <a:endParaRPr lang="en-US"/>
          </a:p>
        </p:txBody>
      </p:sp>
    </p:spTree>
    <p:extLst>
      <p:ext uri="{BB962C8B-B14F-4D97-AF65-F5344CB8AC3E}">
        <p14:creationId xmlns:p14="http://schemas.microsoft.com/office/powerpoint/2010/main" val="3565322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lstStyle/>
          <a:p>
            <a:r>
              <a:rPr lang="en-US" dirty="0"/>
              <a:t>Never be tempted to call </a:t>
            </a:r>
            <a:r>
              <a:rPr lang="en-US" dirty="0" smtClean="0"/>
              <a:t>the </a:t>
            </a:r>
            <a:r>
              <a:rPr lang="en-US" dirty="0" smtClean="0">
                <a:solidFill>
                  <a:srgbClr val="FF0000"/>
                </a:solidFill>
              </a:rPr>
              <a:t>baseline </a:t>
            </a:r>
            <a:r>
              <a:rPr lang="en-US" dirty="0">
                <a:solidFill>
                  <a:srgbClr val="FF0000"/>
                </a:solidFill>
              </a:rPr>
              <a:t>characteristics </a:t>
            </a:r>
            <a:r>
              <a:rPr lang="en-US" dirty="0"/>
              <a:t>the </a:t>
            </a:r>
            <a:r>
              <a:rPr lang="en-US" dirty="0">
                <a:solidFill>
                  <a:srgbClr val="FF0000"/>
                </a:solidFill>
              </a:rPr>
              <a:t>“demographics” </a:t>
            </a:r>
            <a:r>
              <a:rPr lang="en-US" dirty="0"/>
              <a:t>of your </a:t>
            </a:r>
            <a:r>
              <a:rPr lang="en-US" dirty="0" smtClean="0"/>
              <a:t>study sample</a:t>
            </a:r>
            <a:r>
              <a:rPr lang="en-US" dirty="0"/>
              <a:t>. </a:t>
            </a:r>
            <a:endParaRPr lang="en-US" dirty="0" smtClean="0"/>
          </a:p>
          <a:p>
            <a:r>
              <a:rPr lang="en-US" dirty="0" smtClean="0"/>
              <a:t>According </a:t>
            </a:r>
            <a:r>
              <a:rPr lang="en-US" dirty="0"/>
              <a:t>to the </a:t>
            </a:r>
            <a:r>
              <a:rPr lang="en-US" i="1" dirty="0"/>
              <a:t>Shorter Oxford Dictionary</a:t>
            </a:r>
            <a:r>
              <a:rPr lang="en-US" dirty="0"/>
              <a:t>, </a:t>
            </a:r>
            <a:r>
              <a:rPr lang="en-US" dirty="0" smtClean="0"/>
              <a:t>demography is </a:t>
            </a:r>
            <a:r>
              <a:rPr lang="en-US" dirty="0">
                <a:solidFill>
                  <a:srgbClr val="FF0000"/>
                </a:solidFill>
              </a:rPr>
              <a:t>the branch of anthropology</a:t>
            </a:r>
            <a:r>
              <a:rPr lang="en-US" dirty="0"/>
              <a:t> in which </a:t>
            </a:r>
            <a:r>
              <a:rPr lang="en-US" u="sng" dirty="0"/>
              <a:t>the statistics </a:t>
            </a:r>
            <a:r>
              <a:rPr lang="en-US" u="sng" dirty="0" smtClean="0"/>
              <a:t>of births</a:t>
            </a:r>
            <a:r>
              <a:rPr lang="en-US" u="sng" dirty="0"/>
              <a:t>, deaths, and diseases are studied</a:t>
            </a:r>
            <a:r>
              <a:rPr lang="en-US" dirty="0"/>
              <a:t> and is therefore </a:t>
            </a:r>
            <a:r>
              <a:rPr lang="en-US" dirty="0" smtClean="0"/>
              <a:t>not appropriate </a:t>
            </a:r>
            <a:r>
              <a:rPr lang="en-US" dirty="0"/>
              <a:t>in this context</a:t>
            </a:r>
            <a:r>
              <a:rPr lang="en-US" dirty="0" smtClean="0"/>
              <a:t>.</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23</a:t>
            </a:fld>
            <a:endParaRPr lang="en-US"/>
          </a:p>
        </p:txBody>
      </p:sp>
    </p:spTree>
    <p:extLst>
      <p:ext uri="{BB962C8B-B14F-4D97-AF65-F5344CB8AC3E}">
        <p14:creationId xmlns:p14="http://schemas.microsoft.com/office/powerpoint/2010/main" val="143634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a:xfrm>
            <a:off x="405245" y="1825625"/>
            <a:ext cx="10948555" cy="4351338"/>
          </a:xfrm>
        </p:spPr>
        <p:txBody>
          <a:bodyPr/>
          <a:lstStyle/>
          <a:p>
            <a:pPr>
              <a:lnSpc>
                <a:spcPct val="150000"/>
              </a:lnSpc>
            </a:pPr>
            <a:r>
              <a:rPr lang="en-US" dirty="0"/>
              <a:t>In </a:t>
            </a:r>
            <a:r>
              <a:rPr lang="en-US" u="sng" dirty="0" err="1"/>
              <a:t>randomised</a:t>
            </a:r>
            <a:r>
              <a:rPr lang="en-US" u="sng" dirty="0"/>
              <a:t> controlled trials</a:t>
            </a:r>
            <a:r>
              <a:rPr lang="en-US" dirty="0"/>
              <a:t>, it is better to </a:t>
            </a:r>
            <a:r>
              <a:rPr lang="en-US" dirty="0" smtClean="0"/>
              <a:t>report </a:t>
            </a:r>
            <a:r>
              <a:rPr lang="en-US" dirty="0" smtClean="0">
                <a:solidFill>
                  <a:srgbClr val="FF0000"/>
                </a:solidFill>
              </a:rPr>
              <a:t>descriptive </a:t>
            </a:r>
            <a:r>
              <a:rPr lang="en-US" dirty="0">
                <a:solidFill>
                  <a:srgbClr val="FF0000"/>
                </a:solidFill>
              </a:rPr>
              <a:t>statistics </a:t>
            </a:r>
            <a:r>
              <a:rPr lang="en-US" dirty="0"/>
              <a:t>that show </a:t>
            </a:r>
            <a:r>
              <a:rPr lang="en-US" u="sng" dirty="0"/>
              <a:t>the distribution of the variable </a:t>
            </a:r>
            <a:r>
              <a:rPr lang="en-US" u="sng" dirty="0" smtClean="0"/>
              <a:t>in each </a:t>
            </a:r>
            <a:r>
              <a:rPr lang="en-US" u="sng" dirty="0"/>
              <a:t>group</a:t>
            </a:r>
            <a:r>
              <a:rPr lang="en-US" dirty="0"/>
              <a:t>, </a:t>
            </a:r>
            <a:r>
              <a:rPr lang="en-US" dirty="0" smtClean="0"/>
              <a:t>rather </a:t>
            </a:r>
            <a:r>
              <a:rPr lang="en-US" dirty="0"/>
              <a:t>than </a:t>
            </a:r>
            <a:r>
              <a:rPr lang="en-US" dirty="0">
                <a:solidFill>
                  <a:srgbClr val="FF0000"/>
                </a:solidFill>
              </a:rPr>
              <a:t>using </a:t>
            </a:r>
            <a:r>
              <a:rPr lang="en-US" dirty="0" smtClean="0">
                <a:solidFill>
                  <a:srgbClr val="FF0000"/>
                </a:solidFill>
              </a:rPr>
              <a:t>formal statistical </a:t>
            </a:r>
            <a:r>
              <a:rPr lang="en-US" dirty="0">
                <a:solidFill>
                  <a:srgbClr val="FF0000"/>
                </a:solidFill>
              </a:rPr>
              <a:t>tests</a:t>
            </a:r>
            <a:r>
              <a:rPr lang="en-US" dirty="0"/>
              <a:t> </a:t>
            </a:r>
            <a:r>
              <a:rPr lang="en-US" u="sng" dirty="0"/>
              <a:t>to determine if the differences between </a:t>
            </a:r>
            <a:r>
              <a:rPr lang="en-US" u="sng" dirty="0" smtClean="0"/>
              <a:t>the groups </a:t>
            </a:r>
            <a:r>
              <a:rPr lang="en-US" u="sng" dirty="0"/>
              <a:t>were greater than would have been expected </a:t>
            </a:r>
            <a:r>
              <a:rPr lang="en-US" b="1" u="sng" dirty="0">
                <a:solidFill>
                  <a:srgbClr val="FF0000"/>
                </a:solidFill>
              </a:rPr>
              <a:t>by chance</a:t>
            </a:r>
            <a:r>
              <a:rPr lang="en-US" u="sng" dirty="0"/>
              <a:t>.</a:t>
            </a:r>
          </a:p>
        </p:txBody>
      </p:sp>
      <p:sp>
        <p:nvSpPr>
          <p:cNvPr id="4" name="Slide Number Placeholder 3"/>
          <p:cNvSpPr>
            <a:spLocks noGrp="1"/>
          </p:cNvSpPr>
          <p:nvPr>
            <p:ph type="sldNum" sz="quarter" idx="12"/>
          </p:nvPr>
        </p:nvSpPr>
        <p:spPr/>
        <p:txBody>
          <a:bodyPr/>
          <a:lstStyle/>
          <a:p>
            <a:fld id="{D089192B-DBFE-45E7-A9E8-094DD2DEA331}" type="slidenum">
              <a:rPr lang="en-US" smtClean="0"/>
              <a:t>24</a:t>
            </a:fld>
            <a:endParaRPr lang="en-US"/>
          </a:p>
        </p:txBody>
      </p:sp>
    </p:spTree>
    <p:extLst>
      <p:ext uri="{BB962C8B-B14F-4D97-AF65-F5344CB8AC3E}">
        <p14:creationId xmlns:p14="http://schemas.microsoft.com/office/powerpoint/2010/main" val="1340346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a:t>By giving readers information of </a:t>
            </a:r>
            <a:r>
              <a:rPr lang="en-US" dirty="0">
                <a:solidFill>
                  <a:srgbClr val="FF0000"/>
                </a:solidFill>
              </a:rPr>
              <a:t>the </a:t>
            </a:r>
            <a:r>
              <a:rPr lang="en-US" dirty="0" smtClean="0">
                <a:solidFill>
                  <a:srgbClr val="FF0000"/>
                </a:solidFill>
              </a:rPr>
              <a:t>spread of </a:t>
            </a:r>
            <a:r>
              <a:rPr lang="en-US" dirty="0">
                <a:solidFill>
                  <a:srgbClr val="FF0000"/>
                </a:solidFill>
              </a:rPr>
              <a:t>your data</a:t>
            </a:r>
            <a:r>
              <a:rPr lang="en-US" dirty="0"/>
              <a:t>, for example the </a:t>
            </a:r>
            <a:r>
              <a:rPr lang="en-US" dirty="0">
                <a:solidFill>
                  <a:srgbClr val="FF0000"/>
                </a:solidFill>
              </a:rPr>
              <a:t>range or standard deviation</a:t>
            </a:r>
            <a:r>
              <a:rPr lang="en-US" dirty="0"/>
              <a:t>, </a:t>
            </a:r>
            <a:r>
              <a:rPr lang="en-US" dirty="0" smtClean="0"/>
              <a:t>you give </a:t>
            </a:r>
            <a:r>
              <a:rPr lang="en-US" dirty="0"/>
              <a:t>them </a:t>
            </a:r>
            <a:r>
              <a:rPr lang="en-US" dirty="0">
                <a:effectLst>
                  <a:outerShdw blurRad="38100" dist="38100" dir="2700000" algn="tl">
                    <a:srgbClr val="000000">
                      <a:alpha val="43137"/>
                    </a:srgbClr>
                  </a:outerShdw>
                </a:effectLst>
              </a:rPr>
              <a:t>sufficient information </a:t>
            </a:r>
            <a:r>
              <a:rPr lang="en-US" dirty="0"/>
              <a:t>to judge </a:t>
            </a:r>
            <a:r>
              <a:rPr lang="en-US" b="1" dirty="0"/>
              <a:t>differences </a:t>
            </a:r>
            <a:r>
              <a:rPr lang="en-US" b="1" dirty="0" smtClean="0"/>
              <a:t>between groups </a:t>
            </a:r>
            <a:r>
              <a:rPr lang="en-US" b="1" dirty="0"/>
              <a:t>in terms of their clinical </a:t>
            </a:r>
            <a:r>
              <a:rPr lang="en-US" b="1" dirty="0" smtClean="0"/>
              <a:t>importance</a:t>
            </a:r>
          </a:p>
          <a:p>
            <a:pPr>
              <a:lnSpc>
                <a:spcPct val="150000"/>
              </a:lnSpc>
            </a:pPr>
            <a:r>
              <a:rPr lang="en-US" dirty="0" smtClean="0"/>
              <a:t>A </a:t>
            </a:r>
            <a:r>
              <a:rPr lang="en-US" i="1" u="sng" dirty="0"/>
              <a:t>P </a:t>
            </a:r>
            <a:r>
              <a:rPr lang="en-US" u="sng" dirty="0"/>
              <a:t>value </a:t>
            </a:r>
            <a:r>
              <a:rPr lang="en-US" dirty="0"/>
              <a:t>does not help in this. </a:t>
            </a:r>
            <a:endParaRPr lang="en-US" dirty="0" smtClean="0"/>
          </a:p>
          <a:p>
            <a:pPr>
              <a:lnSpc>
                <a:spcPct val="150000"/>
              </a:lnSpc>
            </a:pPr>
            <a:r>
              <a:rPr lang="en-US" dirty="0" smtClean="0"/>
              <a:t>Statistics such as </a:t>
            </a:r>
            <a:r>
              <a:rPr lang="en-US" dirty="0"/>
              <a:t>the </a:t>
            </a:r>
            <a:r>
              <a:rPr lang="en-US" dirty="0">
                <a:solidFill>
                  <a:srgbClr val="FF0000"/>
                </a:solidFill>
              </a:rPr>
              <a:t>standard error or a 95% confidence interval</a:t>
            </a:r>
            <a:r>
              <a:rPr lang="en-US" dirty="0"/>
              <a:t>, which </a:t>
            </a:r>
            <a:r>
              <a:rPr lang="en-US" dirty="0" smtClean="0"/>
              <a:t>are </a:t>
            </a:r>
            <a:r>
              <a:rPr lang="en-US" dirty="0" smtClean="0">
                <a:solidFill>
                  <a:srgbClr val="FF0000"/>
                </a:solidFill>
              </a:rPr>
              <a:t>measures </a:t>
            </a:r>
            <a:r>
              <a:rPr lang="en-US" dirty="0">
                <a:solidFill>
                  <a:srgbClr val="FF0000"/>
                </a:solidFill>
              </a:rPr>
              <a:t>of precision</a:t>
            </a:r>
            <a:r>
              <a:rPr lang="en-US" dirty="0"/>
              <a:t>, are also inappropriate for this purpose.</a:t>
            </a:r>
          </a:p>
        </p:txBody>
      </p:sp>
      <p:sp>
        <p:nvSpPr>
          <p:cNvPr id="4" name="Slide Number Placeholder 3"/>
          <p:cNvSpPr>
            <a:spLocks noGrp="1"/>
          </p:cNvSpPr>
          <p:nvPr>
            <p:ph type="sldNum" sz="quarter" idx="12"/>
          </p:nvPr>
        </p:nvSpPr>
        <p:spPr/>
        <p:txBody>
          <a:bodyPr/>
          <a:lstStyle/>
          <a:p>
            <a:fld id="{D089192B-DBFE-45E7-A9E8-094DD2DEA331}" type="slidenum">
              <a:rPr lang="en-US" smtClean="0"/>
              <a:t>25</a:t>
            </a:fld>
            <a:endParaRPr lang="en-US"/>
          </a:p>
        </p:txBody>
      </p:sp>
    </p:spTree>
    <p:extLst>
      <p:ext uri="{BB962C8B-B14F-4D97-AF65-F5344CB8AC3E}">
        <p14:creationId xmlns:p14="http://schemas.microsoft.com/office/powerpoint/2010/main" val="3724340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727868" y="74222"/>
            <a:ext cx="4736264" cy="6559923"/>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26</a:t>
            </a:fld>
            <a:endParaRPr lang="en-US"/>
          </a:p>
        </p:txBody>
      </p:sp>
    </p:spTree>
    <p:extLst>
      <p:ext uri="{BB962C8B-B14F-4D97-AF65-F5344CB8AC3E}">
        <p14:creationId xmlns:p14="http://schemas.microsoft.com/office/powerpoint/2010/main" val="1457646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2" y="365125"/>
            <a:ext cx="11056088" cy="1325563"/>
          </a:xfrm>
        </p:spPr>
        <p:txBody>
          <a:bodyPr/>
          <a:lstStyle/>
          <a:p>
            <a:r>
              <a:rPr lang="en-US" dirty="0" smtClean="0"/>
              <a:t>Randomized </a:t>
            </a:r>
            <a:r>
              <a:rPr lang="en-US" dirty="0"/>
              <a:t>controlled trials</a:t>
            </a:r>
          </a:p>
        </p:txBody>
      </p:sp>
      <p:sp>
        <p:nvSpPr>
          <p:cNvPr id="3" name="Content Placeholder 2"/>
          <p:cNvSpPr>
            <a:spLocks noGrp="1"/>
          </p:cNvSpPr>
          <p:nvPr>
            <p:ph idx="1"/>
          </p:nvPr>
        </p:nvSpPr>
        <p:spPr>
          <a:xfrm>
            <a:off x="112542" y="1825625"/>
            <a:ext cx="11241258" cy="4351338"/>
          </a:xfrm>
        </p:spPr>
        <p:txBody>
          <a:bodyPr>
            <a:normAutofit fontScale="92500"/>
          </a:bodyPr>
          <a:lstStyle/>
          <a:p>
            <a:pPr>
              <a:lnSpc>
                <a:spcPct val="150000"/>
              </a:lnSpc>
            </a:pPr>
            <a:r>
              <a:rPr lang="en-US" dirty="0"/>
              <a:t>If you are reporting the results of a </a:t>
            </a:r>
            <a:r>
              <a:rPr lang="en-US" dirty="0" smtClean="0"/>
              <a:t>randomized controlled trial</a:t>
            </a:r>
            <a:r>
              <a:rPr lang="en-US" dirty="0"/>
              <a:t>, you will be required to follow the </a:t>
            </a:r>
            <a:r>
              <a:rPr lang="en-US" dirty="0">
                <a:solidFill>
                  <a:srgbClr val="FF0000"/>
                </a:solidFill>
              </a:rPr>
              <a:t>CONSORT </a:t>
            </a:r>
            <a:r>
              <a:rPr lang="en-US" dirty="0" smtClean="0">
                <a:solidFill>
                  <a:srgbClr val="FF0000"/>
                </a:solidFill>
              </a:rPr>
              <a:t>guidelines</a:t>
            </a:r>
          </a:p>
          <a:p>
            <a:pPr>
              <a:lnSpc>
                <a:spcPct val="150000"/>
              </a:lnSpc>
            </a:pPr>
            <a:r>
              <a:rPr lang="en-US" dirty="0"/>
              <a:t>The guidelines, </a:t>
            </a:r>
            <a:r>
              <a:rPr lang="en-US" sz="2400" i="1" dirty="0"/>
              <a:t>which </a:t>
            </a:r>
            <a:r>
              <a:rPr lang="en-US" sz="2400" i="1" dirty="0" smtClean="0"/>
              <a:t>were established </a:t>
            </a:r>
            <a:r>
              <a:rPr lang="en-US" sz="2400" i="1" dirty="0"/>
              <a:t>by an international panel of </a:t>
            </a:r>
            <a:r>
              <a:rPr lang="en-US" sz="2400" i="1" dirty="0" smtClean="0"/>
              <a:t>researchers, statisticians</a:t>
            </a:r>
            <a:r>
              <a:rPr lang="en-US" sz="2400" i="1" dirty="0"/>
              <a:t>, and epidemiologists</a:t>
            </a:r>
            <a:r>
              <a:rPr lang="en-US" dirty="0"/>
              <a:t>, comprise </a:t>
            </a:r>
            <a:r>
              <a:rPr lang="en-US" dirty="0" smtClean="0"/>
              <a:t>a comprehensive checklist </a:t>
            </a:r>
            <a:r>
              <a:rPr lang="en-US" dirty="0"/>
              <a:t>of </a:t>
            </a:r>
            <a:r>
              <a:rPr lang="en-US" dirty="0">
                <a:solidFill>
                  <a:srgbClr val="FF0000"/>
                </a:solidFill>
              </a:rPr>
              <a:t>22 requirements </a:t>
            </a:r>
            <a:r>
              <a:rPr lang="en-US" dirty="0"/>
              <a:t>to help you report the results </a:t>
            </a:r>
            <a:r>
              <a:rPr lang="en-US" dirty="0" smtClean="0"/>
              <a:t>of your </a:t>
            </a:r>
            <a:r>
              <a:rPr lang="en-US" dirty="0"/>
              <a:t>trial fully and accurately</a:t>
            </a:r>
            <a:r>
              <a:rPr lang="en-US" dirty="0" smtClean="0"/>
              <a:t>.</a:t>
            </a:r>
          </a:p>
          <a:p>
            <a:pPr>
              <a:lnSpc>
                <a:spcPct val="150000"/>
              </a:lnSpc>
            </a:pPr>
            <a:r>
              <a:rPr lang="en-US" b="1" dirty="0" smtClean="0">
                <a:solidFill>
                  <a:srgbClr val="FF0000"/>
                </a:solidFill>
              </a:rPr>
              <a:t>Flow  chart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D089192B-DBFE-45E7-A9E8-094DD2DEA331}" type="slidenum">
              <a:rPr lang="en-US" smtClean="0"/>
              <a:t>27</a:t>
            </a:fld>
            <a:endParaRPr lang="en-US"/>
          </a:p>
        </p:txBody>
      </p:sp>
    </p:spTree>
    <p:extLst>
      <p:ext uri="{BB962C8B-B14F-4D97-AF65-F5344CB8AC3E}">
        <p14:creationId xmlns:p14="http://schemas.microsoft.com/office/powerpoint/2010/main" val="242300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CONSORT guidelines</a:t>
            </a:r>
            <a:endParaRPr lang="en-US" dirty="0">
              <a:solidFill>
                <a:srgbClr val="00B050"/>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28</a:t>
            </a:fld>
            <a:endParaRPr lang="en-US"/>
          </a:p>
        </p:txBody>
      </p:sp>
      <p:pic>
        <p:nvPicPr>
          <p:cNvPr id="5" name="Picture 4"/>
          <p:cNvPicPr>
            <a:picLocks noChangeAspect="1"/>
          </p:cNvPicPr>
          <p:nvPr/>
        </p:nvPicPr>
        <p:blipFill>
          <a:blip r:embed="rId2"/>
          <a:stretch>
            <a:fillRect/>
          </a:stretch>
        </p:blipFill>
        <p:spPr>
          <a:xfrm>
            <a:off x="2236270" y="1870075"/>
            <a:ext cx="7038975" cy="4067175"/>
          </a:xfrm>
          <a:prstGeom prst="rect">
            <a:avLst/>
          </a:prstGeom>
        </p:spPr>
      </p:pic>
    </p:spTree>
    <p:extLst>
      <p:ext uri="{BB962C8B-B14F-4D97-AF65-F5344CB8AC3E}">
        <p14:creationId xmlns:p14="http://schemas.microsoft.com/office/powerpoint/2010/main" val="2526709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CONSORT guidelines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29</a:t>
            </a:fld>
            <a:endParaRPr lang="en-US"/>
          </a:p>
        </p:txBody>
      </p:sp>
      <p:pic>
        <p:nvPicPr>
          <p:cNvPr id="5" name="Picture 4"/>
          <p:cNvPicPr>
            <a:picLocks noChangeAspect="1"/>
          </p:cNvPicPr>
          <p:nvPr/>
        </p:nvPicPr>
        <p:blipFill>
          <a:blip r:embed="rId2"/>
          <a:stretch>
            <a:fillRect/>
          </a:stretch>
        </p:blipFill>
        <p:spPr>
          <a:xfrm>
            <a:off x="1267599" y="1825625"/>
            <a:ext cx="7019925" cy="4048125"/>
          </a:xfrm>
          <a:prstGeom prst="rect">
            <a:avLst/>
          </a:prstGeom>
        </p:spPr>
      </p:pic>
    </p:spTree>
    <p:extLst>
      <p:ext uri="{BB962C8B-B14F-4D97-AF65-F5344CB8AC3E}">
        <p14:creationId xmlns:p14="http://schemas.microsoft.com/office/powerpoint/2010/main" val="34640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729037" y="914400"/>
            <a:ext cx="4733925" cy="5029200"/>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3</a:t>
            </a:fld>
            <a:endParaRPr lang="en-US"/>
          </a:p>
        </p:txBody>
      </p:sp>
    </p:spTree>
    <p:extLst>
      <p:ext uri="{BB962C8B-B14F-4D97-AF65-F5344CB8AC3E}">
        <p14:creationId xmlns:p14="http://schemas.microsoft.com/office/powerpoint/2010/main" val="121737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studies</a:t>
            </a:r>
          </a:p>
        </p:txBody>
      </p:sp>
      <p:sp>
        <p:nvSpPr>
          <p:cNvPr id="3" name="Content Placeholder 2"/>
          <p:cNvSpPr>
            <a:spLocks noGrp="1"/>
          </p:cNvSpPr>
          <p:nvPr>
            <p:ph idx="1"/>
          </p:nvPr>
        </p:nvSpPr>
        <p:spPr/>
        <p:txBody>
          <a:bodyPr>
            <a:normAutofit/>
          </a:bodyPr>
          <a:lstStyle/>
          <a:p>
            <a:pPr>
              <a:lnSpc>
                <a:spcPct val="150000"/>
              </a:lnSpc>
            </a:pPr>
            <a:r>
              <a:rPr lang="en-US" dirty="0" smtClean="0">
                <a:solidFill>
                  <a:srgbClr val="FF0000"/>
                </a:solidFill>
              </a:rPr>
              <a:t>Don’t </a:t>
            </a:r>
            <a:r>
              <a:rPr lang="en-US" dirty="0" smtClean="0"/>
              <a:t>report </a:t>
            </a:r>
            <a:r>
              <a:rPr lang="en-US" b="1" dirty="0" smtClean="0"/>
              <a:t>exposures</a:t>
            </a:r>
            <a:r>
              <a:rPr lang="en-US" dirty="0" smtClean="0"/>
              <a:t> </a:t>
            </a:r>
            <a:r>
              <a:rPr lang="en-US" dirty="0"/>
              <a:t>in the case and control groups as </a:t>
            </a:r>
            <a:r>
              <a:rPr lang="en-US" b="1" dirty="0"/>
              <a:t>percentages </a:t>
            </a:r>
            <a:r>
              <a:rPr lang="en-US" dirty="0" smtClean="0"/>
              <a:t>or </a:t>
            </a:r>
            <a:r>
              <a:rPr lang="en-US" b="1" dirty="0" smtClean="0"/>
              <a:t>mean </a:t>
            </a:r>
            <a:r>
              <a:rPr lang="en-US" b="1" dirty="0"/>
              <a:t>exposure </a:t>
            </a:r>
            <a:r>
              <a:rPr lang="en-US" dirty="0"/>
              <a:t>levels in tables of </a:t>
            </a:r>
            <a:r>
              <a:rPr lang="en-US" dirty="0" smtClean="0"/>
              <a:t>baseline characteristics</a:t>
            </a:r>
            <a:r>
              <a:rPr lang="en-US" dirty="0"/>
              <a:t>. </a:t>
            </a:r>
            <a:endParaRPr lang="en-US" dirty="0" smtClean="0"/>
          </a:p>
          <a:p>
            <a:pPr>
              <a:lnSpc>
                <a:spcPct val="150000"/>
              </a:lnSpc>
            </a:pPr>
            <a:r>
              <a:rPr lang="en-US" dirty="0"/>
              <a:t>Because </a:t>
            </a:r>
            <a:r>
              <a:rPr lang="en-US" b="1" dirty="0"/>
              <a:t>these proportions </a:t>
            </a:r>
            <a:r>
              <a:rPr lang="en-US" dirty="0"/>
              <a:t>will </a:t>
            </a:r>
            <a:r>
              <a:rPr lang="en-US" dirty="0">
                <a:solidFill>
                  <a:srgbClr val="FF0000"/>
                </a:solidFill>
              </a:rPr>
              <a:t>vary</a:t>
            </a:r>
            <a:r>
              <a:rPr lang="en-US" dirty="0"/>
              <a:t> according to the </a:t>
            </a:r>
            <a:r>
              <a:rPr lang="en-US" dirty="0">
                <a:solidFill>
                  <a:srgbClr val="FF0000"/>
                </a:solidFill>
              </a:rPr>
              <a:t>sampling criteria </a:t>
            </a:r>
            <a:r>
              <a:rPr lang="en-US" b="1" dirty="0"/>
              <a:t>rather than </a:t>
            </a:r>
            <a:r>
              <a:rPr lang="en-US" dirty="0">
                <a:solidFill>
                  <a:srgbClr val="FF0000"/>
                </a:solidFill>
              </a:rPr>
              <a:t>with the prevalence in the general population</a:t>
            </a:r>
            <a:r>
              <a:rPr lang="en-US" dirty="0"/>
              <a:t>, they </a:t>
            </a:r>
            <a:r>
              <a:rPr lang="en-US" b="1" dirty="0"/>
              <a:t>have no inherent epidemiological interpretation </a:t>
            </a:r>
            <a:r>
              <a:rPr lang="en-US" dirty="0"/>
              <a:t>and they </a:t>
            </a:r>
            <a:r>
              <a:rPr lang="en-US" b="1" dirty="0"/>
              <a:t>cannot be </a:t>
            </a:r>
            <a:r>
              <a:rPr lang="en-US" dirty="0"/>
              <a:t>compared </a:t>
            </a:r>
            <a:r>
              <a:rPr lang="en-US" dirty="0" smtClean="0"/>
              <a:t>between </a:t>
            </a:r>
            <a:r>
              <a:rPr lang="en-US" dirty="0"/>
              <a:t>studies </a:t>
            </a:r>
            <a:endParaRPr lang="en-US" dirty="0" smtClean="0"/>
          </a:p>
        </p:txBody>
      </p:sp>
      <p:sp>
        <p:nvSpPr>
          <p:cNvPr id="4" name="Slide Number Placeholder 3"/>
          <p:cNvSpPr>
            <a:spLocks noGrp="1"/>
          </p:cNvSpPr>
          <p:nvPr>
            <p:ph type="sldNum" sz="quarter" idx="12"/>
          </p:nvPr>
        </p:nvSpPr>
        <p:spPr/>
        <p:txBody>
          <a:bodyPr/>
          <a:lstStyle/>
          <a:p>
            <a:fld id="{D089192B-DBFE-45E7-A9E8-094DD2DEA331}" type="slidenum">
              <a:rPr lang="en-US" smtClean="0"/>
              <a:t>30</a:t>
            </a:fld>
            <a:endParaRPr lang="en-US"/>
          </a:p>
        </p:txBody>
      </p:sp>
    </p:spTree>
    <p:extLst>
      <p:ext uri="{BB962C8B-B14F-4D97-AF65-F5344CB8AC3E}">
        <p14:creationId xmlns:p14="http://schemas.microsoft.com/office/powerpoint/2010/main" val="1603837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results</a:t>
            </a:r>
          </a:p>
        </p:txBody>
      </p:sp>
      <p:sp>
        <p:nvSpPr>
          <p:cNvPr id="3" name="Content Placeholder 2"/>
          <p:cNvSpPr>
            <a:spLocks noGrp="1"/>
          </p:cNvSpPr>
          <p:nvPr>
            <p:ph idx="1"/>
          </p:nvPr>
        </p:nvSpPr>
        <p:spPr>
          <a:xfrm>
            <a:off x="467833" y="1825625"/>
            <a:ext cx="11440632" cy="4351338"/>
          </a:xfrm>
        </p:spPr>
        <p:txBody>
          <a:bodyPr/>
          <a:lstStyle/>
          <a:p>
            <a:pPr>
              <a:lnSpc>
                <a:spcPct val="150000"/>
              </a:lnSpc>
            </a:pPr>
            <a:r>
              <a:rPr lang="en-US" dirty="0"/>
              <a:t>Always try to present your results in </a:t>
            </a:r>
            <a:r>
              <a:rPr lang="en-US" dirty="0" smtClean="0"/>
              <a:t>an </a:t>
            </a:r>
            <a:r>
              <a:rPr lang="en-US" dirty="0" smtClean="0">
                <a:solidFill>
                  <a:srgbClr val="FF0000"/>
                </a:solidFill>
              </a:rPr>
              <a:t>objective and dispassionate way</a:t>
            </a:r>
            <a:r>
              <a:rPr lang="en-US" dirty="0" smtClean="0"/>
              <a:t>.</a:t>
            </a:r>
          </a:p>
          <a:p>
            <a:pPr>
              <a:lnSpc>
                <a:spcPct val="150000"/>
              </a:lnSpc>
            </a:pPr>
            <a:r>
              <a:rPr lang="en-US" dirty="0"/>
              <a:t>Never be tempted to </a:t>
            </a:r>
            <a:r>
              <a:rPr lang="en-US" dirty="0" smtClean="0">
                <a:solidFill>
                  <a:srgbClr val="FF0000"/>
                </a:solidFill>
              </a:rPr>
              <a:t>over interpret</a:t>
            </a:r>
            <a:r>
              <a:rPr lang="en-US" dirty="0" smtClean="0"/>
              <a:t> </a:t>
            </a:r>
            <a:r>
              <a:rPr lang="en-US" dirty="0"/>
              <a:t>your findings, </a:t>
            </a:r>
            <a:r>
              <a:rPr lang="en-US" dirty="0">
                <a:solidFill>
                  <a:srgbClr val="FF0000"/>
                </a:solidFill>
              </a:rPr>
              <a:t>no matter how </a:t>
            </a:r>
            <a:r>
              <a:rPr lang="en-US" dirty="0" smtClean="0">
                <a:solidFill>
                  <a:srgbClr val="FF0000"/>
                </a:solidFill>
              </a:rPr>
              <a:t>passionately </a:t>
            </a:r>
            <a:r>
              <a:rPr lang="en-US" dirty="0">
                <a:solidFill>
                  <a:srgbClr val="FF0000"/>
                </a:solidFill>
              </a:rPr>
              <a:t>you believe in your hypothesis </a:t>
            </a:r>
            <a:r>
              <a:rPr lang="en-US" dirty="0"/>
              <a:t>and </a:t>
            </a:r>
            <a:r>
              <a:rPr lang="en-US" dirty="0">
                <a:solidFill>
                  <a:srgbClr val="FF0000"/>
                </a:solidFill>
              </a:rPr>
              <a:t>no matter how desperately you want it to </a:t>
            </a:r>
            <a:r>
              <a:rPr lang="en-US" dirty="0" smtClean="0">
                <a:solidFill>
                  <a:srgbClr val="FF0000"/>
                </a:solidFill>
              </a:rPr>
              <a:t>be proved.</a:t>
            </a:r>
          </a:p>
          <a:p>
            <a:pPr>
              <a:lnSpc>
                <a:spcPct val="150000"/>
              </a:lnSpc>
            </a:pPr>
            <a:r>
              <a:rPr lang="en-US" dirty="0"/>
              <a:t>It is much better to limit yourself to describing </a:t>
            </a:r>
            <a:r>
              <a:rPr lang="en-US" dirty="0">
                <a:solidFill>
                  <a:srgbClr val="FF0000"/>
                </a:solidFill>
              </a:rPr>
              <a:t>exactly what you found</a:t>
            </a:r>
            <a:r>
              <a:rPr lang="en-US" dirty="0"/>
              <a:t>. </a:t>
            </a:r>
          </a:p>
        </p:txBody>
      </p:sp>
      <p:sp>
        <p:nvSpPr>
          <p:cNvPr id="4" name="Slide Number Placeholder 3"/>
          <p:cNvSpPr>
            <a:spLocks noGrp="1"/>
          </p:cNvSpPr>
          <p:nvPr>
            <p:ph type="sldNum" sz="quarter" idx="12"/>
          </p:nvPr>
        </p:nvSpPr>
        <p:spPr/>
        <p:txBody>
          <a:bodyPr/>
          <a:lstStyle/>
          <a:p>
            <a:fld id="{D089192B-DBFE-45E7-A9E8-094DD2DEA331}" type="slidenum">
              <a:rPr lang="en-US" smtClean="0"/>
              <a:t>31</a:t>
            </a:fld>
            <a:endParaRPr lang="en-US"/>
          </a:p>
        </p:txBody>
      </p:sp>
    </p:spTree>
    <p:extLst>
      <p:ext uri="{BB962C8B-B14F-4D97-AF65-F5344CB8AC3E}">
        <p14:creationId xmlns:p14="http://schemas.microsoft.com/office/powerpoint/2010/main" val="222484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results</a:t>
            </a:r>
          </a:p>
        </p:txBody>
      </p:sp>
      <p:sp>
        <p:nvSpPr>
          <p:cNvPr id="3" name="Content Placeholder 2"/>
          <p:cNvSpPr>
            <a:spLocks noGrp="1"/>
          </p:cNvSpPr>
          <p:nvPr>
            <p:ph idx="1"/>
          </p:nvPr>
        </p:nvSpPr>
        <p:spPr/>
        <p:txBody>
          <a:bodyPr/>
          <a:lstStyle/>
          <a:p>
            <a:pPr>
              <a:lnSpc>
                <a:spcPct val="150000"/>
              </a:lnSpc>
            </a:pPr>
            <a:r>
              <a:rPr lang="en-US" dirty="0"/>
              <a:t>For example do not </a:t>
            </a:r>
            <a:r>
              <a:rPr lang="en-US" dirty="0" smtClean="0"/>
              <a:t>say:… </a:t>
            </a:r>
            <a:r>
              <a:rPr lang="en-US" b="1" i="1" dirty="0"/>
              <a:t>There was an </a:t>
            </a:r>
            <a:r>
              <a:rPr lang="en-US" b="1" i="1" dirty="0">
                <a:solidFill>
                  <a:srgbClr val="FF0000"/>
                </a:solidFill>
              </a:rPr>
              <a:t>extremely</a:t>
            </a:r>
            <a:r>
              <a:rPr lang="en-US" b="1" i="1" dirty="0"/>
              <a:t> </a:t>
            </a:r>
            <a:r>
              <a:rPr lang="en-US" b="1" i="1" dirty="0">
                <a:solidFill>
                  <a:srgbClr val="FF0000"/>
                </a:solidFill>
              </a:rPr>
              <a:t>high</a:t>
            </a:r>
            <a:r>
              <a:rPr lang="en-US" b="1" i="1" dirty="0"/>
              <a:t> incidence of disease in the study population. </a:t>
            </a:r>
          </a:p>
          <a:p>
            <a:pPr marL="0" indent="0">
              <a:lnSpc>
                <a:spcPct val="150000"/>
              </a:lnSpc>
              <a:buNone/>
            </a:pPr>
            <a:r>
              <a:rPr lang="en-US" dirty="0" smtClean="0">
                <a:effectLst>
                  <a:outerShdw blurRad="38100" dist="38100" dir="2700000" algn="tl">
                    <a:srgbClr val="000000">
                      <a:alpha val="43137"/>
                    </a:srgbClr>
                  </a:outerShdw>
                </a:effectLst>
              </a:rPr>
              <a:t>a highly </a:t>
            </a:r>
            <a:r>
              <a:rPr lang="en-US" dirty="0" smtClean="0">
                <a:solidFill>
                  <a:srgbClr val="FF0000"/>
                </a:solidFill>
                <a:effectLst>
                  <a:outerShdw blurRad="38100" dist="38100" dir="2700000" algn="tl">
                    <a:srgbClr val="000000">
                      <a:alpha val="43137"/>
                    </a:srgbClr>
                  </a:outerShdw>
                </a:effectLst>
              </a:rPr>
              <a:t>emotive and subjective </a:t>
            </a:r>
            <a:r>
              <a:rPr lang="en-US" dirty="0" smtClean="0">
                <a:effectLst>
                  <a:outerShdw blurRad="38100" dist="38100" dir="2700000" algn="tl">
                    <a:srgbClr val="000000">
                      <a:alpha val="43137"/>
                    </a:srgbClr>
                  </a:outerShdw>
                </a:effectLst>
              </a:rPr>
              <a:t>statement</a:t>
            </a:r>
            <a:r>
              <a:rPr lang="en-US" dirty="0"/>
              <a:t> </a:t>
            </a:r>
            <a:r>
              <a:rPr lang="en-US" dirty="0" smtClean="0"/>
              <a:t>…</a:t>
            </a:r>
          </a:p>
          <a:p>
            <a:pPr>
              <a:lnSpc>
                <a:spcPct val="150000"/>
              </a:lnSpc>
            </a:pPr>
            <a:r>
              <a:rPr lang="en-US" dirty="0" smtClean="0"/>
              <a:t> It is better to present </a:t>
            </a:r>
            <a:r>
              <a:rPr lang="en-US" b="1" dirty="0" smtClean="0">
                <a:solidFill>
                  <a:srgbClr val="FF0000"/>
                </a:solidFill>
              </a:rPr>
              <a:t>straight facts </a:t>
            </a:r>
            <a:r>
              <a:rPr lang="en-US" dirty="0" smtClean="0"/>
              <a:t>such as, </a:t>
            </a:r>
            <a:r>
              <a:rPr lang="en-US" b="1" i="1" dirty="0" smtClean="0"/>
              <a:t>The incidence of disease was </a:t>
            </a:r>
            <a:r>
              <a:rPr lang="en-US" b="1" i="1" dirty="0" smtClean="0">
                <a:solidFill>
                  <a:srgbClr val="FF0000"/>
                </a:solidFill>
              </a:rPr>
              <a:t>higher</a:t>
            </a:r>
            <a:r>
              <a:rPr lang="en-US" b="1" i="1" dirty="0" smtClean="0"/>
              <a:t> than has been measured previously</a:t>
            </a:r>
            <a:r>
              <a:rPr lang="en-US" dirty="0" smtClean="0"/>
              <a:t>. </a:t>
            </a:r>
            <a:endParaRPr lang="en-US" dirty="0"/>
          </a:p>
          <a:p>
            <a:pPr>
              <a:lnSpc>
                <a:spcPct val="150000"/>
              </a:lnSpc>
            </a:pPr>
            <a:r>
              <a:rPr lang="en-US" i="1" dirty="0">
                <a:solidFill>
                  <a:srgbClr val="00B0F0"/>
                </a:solidFill>
              </a:rPr>
              <a:t>If you need to shout about your results, it is best to do so in private</a:t>
            </a:r>
            <a:r>
              <a:rPr lang="en-US" dirty="0" smtClean="0"/>
              <a:t>.</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32</a:t>
            </a:fld>
            <a:endParaRPr lang="en-US"/>
          </a:p>
        </p:txBody>
      </p:sp>
    </p:spTree>
    <p:extLst>
      <p:ext uri="{BB962C8B-B14F-4D97-AF65-F5344CB8AC3E}">
        <p14:creationId xmlns:p14="http://schemas.microsoft.com/office/powerpoint/2010/main" val="1562626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a:xfrm>
            <a:off x="838200" y="1847850"/>
            <a:ext cx="10515600" cy="4351338"/>
          </a:xfrm>
        </p:spPr>
        <p:txBody>
          <a:bodyPr>
            <a:normAutofit/>
          </a:bodyPr>
          <a:lstStyle/>
          <a:p>
            <a:pPr>
              <a:lnSpc>
                <a:spcPct val="150000"/>
              </a:lnSpc>
            </a:pPr>
            <a:r>
              <a:rPr lang="en-US" dirty="0"/>
              <a:t>You must never state that </a:t>
            </a:r>
            <a:r>
              <a:rPr lang="en-US" i="1" u="sng" dirty="0"/>
              <a:t>there was a difference</a:t>
            </a:r>
            <a:r>
              <a:rPr lang="en-US" dirty="0"/>
              <a:t> </a:t>
            </a:r>
            <a:r>
              <a:rPr lang="en-US" dirty="0" smtClean="0"/>
              <a:t>between your </a:t>
            </a:r>
            <a:r>
              <a:rPr lang="en-US" dirty="0"/>
              <a:t>study groups </a:t>
            </a:r>
            <a:r>
              <a:rPr lang="en-US" u="sng" dirty="0"/>
              <a:t>when the P value is greater than 0·05</a:t>
            </a:r>
            <a:r>
              <a:rPr lang="en-US" dirty="0" smtClean="0"/>
              <a:t>.</a:t>
            </a:r>
          </a:p>
        </p:txBody>
      </p:sp>
      <p:sp>
        <p:nvSpPr>
          <p:cNvPr id="4" name="Slide Number Placeholder 3"/>
          <p:cNvSpPr>
            <a:spLocks noGrp="1"/>
          </p:cNvSpPr>
          <p:nvPr>
            <p:ph type="sldNum" sz="quarter" idx="12"/>
          </p:nvPr>
        </p:nvSpPr>
        <p:spPr/>
        <p:txBody>
          <a:bodyPr/>
          <a:lstStyle/>
          <a:p>
            <a:fld id="{D089192B-DBFE-45E7-A9E8-094DD2DEA331}" type="slidenum">
              <a:rPr lang="en-US" smtClean="0"/>
              <a:t>33</a:t>
            </a:fld>
            <a:endParaRPr lang="en-US"/>
          </a:p>
        </p:txBody>
      </p:sp>
    </p:spTree>
    <p:extLst>
      <p:ext uri="{BB962C8B-B14F-4D97-AF65-F5344CB8AC3E}">
        <p14:creationId xmlns:p14="http://schemas.microsoft.com/office/powerpoint/2010/main" val="156249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ü"/>
            </a:pPr>
            <a:r>
              <a:rPr lang="en-US" dirty="0" smtClean="0"/>
              <a:t>You </a:t>
            </a:r>
            <a:r>
              <a:rPr lang="en-US" dirty="0"/>
              <a:t>must </a:t>
            </a:r>
            <a:r>
              <a:rPr lang="en-US" b="1" dirty="0">
                <a:solidFill>
                  <a:srgbClr val="FF0000"/>
                </a:solidFill>
              </a:rPr>
              <a:t>refrain</a:t>
            </a:r>
            <a:r>
              <a:rPr lang="en-US" b="1" dirty="0"/>
              <a:t> </a:t>
            </a:r>
            <a:r>
              <a:rPr lang="en-US" dirty="0" smtClean="0"/>
              <a:t>from making </a:t>
            </a:r>
            <a:r>
              <a:rPr lang="en-US" dirty="0"/>
              <a:t>statements such as, </a:t>
            </a:r>
            <a:r>
              <a:rPr lang="en-US" b="1" i="1" dirty="0"/>
              <a:t>The active group had </a:t>
            </a:r>
            <a:r>
              <a:rPr lang="en-US" b="1" i="1" dirty="0">
                <a:solidFill>
                  <a:srgbClr val="FF0000"/>
                </a:solidFill>
              </a:rPr>
              <a:t>a larger </a:t>
            </a:r>
            <a:r>
              <a:rPr lang="en-US" b="1" i="1" dirty="0" smtClean="0">
                <a:solidFill>
                  <a:srgbClr val="FF0000"/>
                </a:solidFill>
              </a:rPr>
              <a:t>change </a:t>
            </a:r>
            <a:r>
              <a:rPr lang="en-US" b="1" i="1" dirty="0" smtClean="0"/>
              <a:t>from </a:t>
            </a:r>
            <a:r>
              <a:rPr lang="en-US" b="1" i="1" dirty="0"/>
              <a:t>baseline than the control group, </a:t>
            </a:r>
            <a:r>
              <a:rPr lang="en-US" b="1" i="1" dirty="0">
                <a:solidFill>
                  <a:srgbClr val="FF0000"/>
                </a:solidFill>
              </a:rPr>
              <a:t>although </a:t>
            </a:r>
            <a:r>
              <a:rPr lang="en-US" b="1" i="1" dirty="0">
                <a:solidFill>
                  <a:schemeClr val="bg1">
                    <a:lumMod val="50000"/>
                  </a:schemeClr>
                </a:solidFill>
              </a:rPr>
              <a:t>the difference </a:t>
            </a:r>
            <a:r>
              <a:rPr lang="en-US" b="1" i="1" dirty="0">
                <a:solidFill>
                  <a:srgbClr val="FF0000"/>
                </a:solidFill>
              </a:rPr>
              <a:t>did </a:t>
            </a:r>
            <a:r>
              <a:rPr lang="en-US" b="1" i="1" dirty="0" smtClean="0">
                <a:solidFill>
                  <a:srgbClr val="FF0000"/>
                </a:solidFill>
              </a:rPr>
              <a:t>not </a:t>
            </a:r>
            <a:r>
              <a:rPr lang="en-US" b="1" i="1" dirty="0" smtClean="0">
                <a:solidFill>
                  <a:schemeClr val="bg1">
                    <a:lumMod val="50000"/>
                  </a:schemeClr>
                </a:solidFill>
              </a:rPr>
              <a:t>reach </a:t>
            </a:r>
            <a:r>
              <a:rPr lang="en-US" b="1" i="1" dirty="0">
                <a:solidFill>
                  <a:schemeClr val="bg1">
                    <a:lumMod val="50000"/>
                  </a:schemeClr>
                </a:solidFill>
              </a:rPr>
              <a:t>statistical significance</a:t>
            </a:r>
            <a:r>
              <a:rPr lang="en-US" dirty="0"/>
              <a:t>. </a:t>
            </a:r>
            <a:endParaRPr lang="en-US" dirty="0" smtClean="0"/>
          </a:p>
          <a:p>
            <a:pPr marL="0" indent="0" algn="ctr">
              <a:lnSpc>
                <a:spcPct val="150000"/>
              </a:lnSpc>
              <a:buNone/>
            </a:pPr>
            <a:r>
              <a:rPr lang="en-US" b="1" dirty="0"/>
              <a:t>There was a difference between groups although there wasn’t</a:t>
            </a:r>
            <a:r>
              <a:rPr lang="en-US" b="1" dirty="0" smtClean="0"/>
              <a:t>!!!</a:t>
            </a:r>
            <a:endParaRPr lang="en-US" dirty="0" smtClean="0"/>
          </a:p>
          <a:p>
            <a:pPr>
              <a:lnSpc>
                <a:spcPct val="150000"/>
              </a:lnSpc>
              <a:buFont typeface="Wingdings" panose="05000000000000000000" pitchFamily="2" charset="2"/>
              <a:buChar char="ü"/>
            </a:pPr>
            <a:r>
              <a:rPr lang="en-US" i="1" dirty="0" smtClean="0"/>
              <a:t>Basically</a:t>
            </a:r>
            <a:r>
              <a:rPr lang="en-US" i="1" dirty="0"/>
              <a:t>, </a:t>
            </a:r>
            <a:r>
              <a:rPr lang="en-US" b="1" i="1" dirty="0"/>
              <a:t>there is </a:t>
            </a:r>
            <a:r>
              <a:rPr lang="en-US" i="1" dirty="0"/>
              <a:t>a </a:t>
            </a:r>
            <a:r>
              <a:rPr lang="en-US" i="1" dirty="0" smtClean="0"/>
              <a:t>statistically significant difference between groups </a:t>
            </a:r>
            <a:r>
              <a:rPr lang="en-US" b="1" dirty="0" smtClean="0">
                <a:solidFill>
                  <a:srgbClr val="FF0000"/>
                </a:solidFill>
              </a:rPr>
              <a:t>or</a:t>
            </a:r>
            <a:r>
              <a:rPr lang="en-US" i="1" dirty="0" smtClean="0"/>
              <a:t> </a:t>
            </a:r>
            <a:r>
              <a:rPr lang="en-US" b="1" i="1" dirty="0" smtClean="0"/>
              <a:t>there isn’t</a:t>
            </a:r>
            <a:r>
              <a:rPr lang="en-US" i="1" dirty="0" smtClean="0"/>
              <a:t>.</a:t>
            </a:r>
          </a:p>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34</a:t>
            </a:fld>
            <a:endParaRPr lang="en-US"/>
          </a:p>
        </p:txBody>
      </p:sp>
    </p:spTree>
    <p:extLst>
      <p:ext uri="{BB962C8B-B14F-4D97-AF65-F5344CB8AC3E}">
        <p14:creationId xmlns:p14="http://schemas.microsoft.com/office/powerpoint/2010/main" val="16132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lstStyle/>
          <a:p>
            <a:pPr>
              <a:lnSpc>
                <a:spcPct val="150000"/>
              </a:lnSpc>
            </a:pPr>
            <a:r>
              <a:rPr lang="en-US" dirty="0" smtClean="0"/>
              <a:t>Similarly, an </a:t>
            </a:r>
            <a:r>
              <a:rPr lang="en-US" dirty="0"/>
              <a:t>important concept is that differences between groups that are </a:t>
            </a:r>
            <a:r>
              <a:rPr lang="en-US" dirty="0">
                <a:solidFill>
                  <a:srgbClr val="FF0000"/>
                </a:solidFill>
              </a:rPr>
              <a:t>almost</a:t>
            </a:r>
            <a:r>
              <a:rPr lang="en-US" dirty="0"/>
              <a:t> significant, such as those with a </a:t>
            </a:r>
            <a:r>
              <a:rPr lang="en-US" i="1" dirty="0"/>
              <a:t>P </a:t>
            </a:r>
            <a:r>
              <a:rPr lang="en-US" dirty="0"/>
              <a:t>value between </a:t>
            </a:r>
            <a:r>
              <a:rPr lang="en-US" u="sng" dirty="0"/>
              <a:t>0·051 and 0·1</a:t>
            </a:r>
            <a:r>
              <a:rPr lang="en-US" dirty="0"/>
              <a:t>, </a:t>
            </a:r>
            <a:r>
              <a:rPr lang="en-US" dirty="0">
                <a:solidFill>
                  <a:srgbClr val="FF0000"/>
                </a:solidFill>
              </a:rPr>
              <a:t>are not significant</a:t>
            </a:r>
            <a:r>
              <a:rPr lang="en-US" dirty="0"/>
              <a:t>. </a:t>
            </a:r>
          </a:p>
          <a:p>
            <a:pPr>
              <a:lnSpc>
                <a:spcPct val="150000"/>
              </a:lnSpc>
            </a:pPr>
            <a:r>
              <a:rPr lang="en-US" i="1" dirty="0"/>
              <a:t>Marginally non significant (&gt; 0.05, </a:t>
            </a:r>
            <a:r>
              <a:rPr lang="en-US" i="1" dirty="0" err="1"/>
              <a:t>e.g</a:t>
            </a:r>
            <a:r>
              <a:rPr lang="en-US" i="1" dirty="0"/>
              <a:t>: 0.053)  or Marginally significant (&lt; 0.05, </a:t>
            </a:r>
            <a:r>
              <a:rPr lang="en-US" i="1" dirty="0" err="1"/>
              <a:t>e.g</a:t>
            </a:r>
            <a:r>
              <a:rPr lang="en-US" i="1" dirty="0"/>
              <a:t> : 0.048)</a:t>
            </a:r>
          </a:p>
        </p:txBody>
      </p:sp>
      <p:sp>
        <p:nvSpPr>
          <p:cNvPr id="4" name="Slide Number Placeholder 3"/>
          <p:cNvSpPr>
            <a:spLocks noGrp="1"/>
          </p:cNvSpPr>
          <p:nvPr>
            <p:ph type="sldNum" sz="quarter" idx="12"/>
          </p:nvPr>
        </p:nvSpPr>
        <p:spPr/>
        <p:txBody>
          <a:bodyPr/>
          <a:lstStyle/>
          <a:p>
            <a:fld id="{D089192B-DBFE-45E7-A9E8-094DD2DEA331}" type="slidenum">
              <a:rPr lang="en-US" smtClean="0"/>
              <a:t>35</a:t>
            </a:fld>
            <a:endParaRPr lang="en-US"/>
          </a:p>
        </p:txBody>
      </p:sp>
    </p:spTree>
    <p:extLst>
      <p:ext uri="{BB962C8B-B14F-4D97-AF65-F5344CB8AC3E}">
        <p14:creationId xmlns:p14="http://schemas.microsoft.com/office/powerpoint/2010/main" val="924351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lstStyle/>
          <a:p>
            <a:pPr>
              <a:lnSpc>
                <a:spcPct val="150000"/>
              </a:lnSpc>
            </a:pPr>
            <a:r>
              <a:rPr lang="en-US" dirty="0"/>
              <a:t>A </a:t>
            </a:r>
            <a:r>
              <a:rPr lang="en-US" i="1" dirty="0"/>
              <a:t>P </a:t>
            </a:r>
            <a:r>
              <a:rPr lang="en-US" dirty="0" smtClean="0"/>
              <a:t>value is </a:t>
            </a:r>
            <a:r>
              <a:rPr lang="en-US" b="1" dirty="0"/>
              <a:t>merely</a:t>
            </a:r>
            <a:r>
              <a:rPr lang="en-US" dirty="0"/>
              <a:t> </a:t>
            </a:r>
            <a:r>
              <a:rPr lang="en-US" dirty="0">
                <a:solidFill>
                  <a:srgbClr val="FF0000"/>
                </a:solidFill>
              </a:rPr>
              <a:t>the probability that a result </a:t>
            </a:r>
            <a:r>
              <a:rPr lang="en-US" dirty="0" smtClean="0">
                <a:solidFill>
                  <a:srgbClr val="FF0000"/>
                </a:solidFill>
              </a:rPr>
              <a:t>has arisen </a:t>
            </a:r>
            <a:r>
              <a:rPr lang="en-US" dirty="0">
                <a:solidFill>
                  <a:srgbClr val="FF0000"/>
                </a:solidFill>
              </a:rPr>
              <a:t>by </a:t>
            </a:r>
            <a:r>
              <a:rPr lang="en-US" b="1" dirty="0" smtClean="0">
                <a:solidFill>
                  <a:srgbClr val="FF0000"/>
                </a:solidFill>
              </a:rPr>
              <a:t>chance</a:t>
            </a:r>
            <a:r>
              <a:rPr lang="en-US" dirty="0" smtClean="0"/>
              <a:t>.</a:t>
            </a:r>
          </a:p>
          <a:p>
            <a:pPr>
              <a:lnSpc>
                <a:spcPct val="150000"/>
              </a:lnSpc>
            </a:pPr>
            <a:r>
              <a:rPr lang="en-US" b="1" dirty="0" smtClean="0"/>
              <a:t>Don’t </a:t>
            </a:r>
            <a:r>
              <a:rPr lang="en-US" dirty="0" smtClean="0"/>
              <a:t>confuse</a:t>
            </a:r>
            <a:r>
              <a:rPr lang="en-US" b="1" dirty="0" smtClean="0"/>
              <a:t> </a:t>
            </a:r>
            <a:r>
              <a:rPr lang="en-US" b="1" dirty="0" smtClean="0">
                <a:solidFill>
                  <a:srgbClr val="FF0000"/>
                </a:solidFill>
              </a:rPr>
              <a:t>effect </a:t>
            </a:r>
            <a:r>
              <a:rPr lang="en-US" b="1" dirty="0">
                <a:solidFill>
                  <a:srgbClr val="FF0000"/>
                </a:solidFill>
              </a:rPr>
              <a:t>size </a:t>
            </a:r>
            <a:r>
              <a:rPr lang="en-US" dirty="0"/>
              <a:t>with</a:t>
            </a:r>
            <a:r>
              <a:rPr lang="en-US" dirty="0">
                <a:solidFill>
                  <a:srgbClr val="FF0000"/>
                </a:solidFill>
              </a:rPr>
              <a:t> </a:t>
            </a:r>
            <a:r>
              <a:rPr lang="en-US" b="1" dirty="0">
                <a:solidFill>
                  <a:srgbClr val="FF0000"/>
                </a:solidFill>
              </a:rPr>
              <a:t>study </a:t>
            </a:r>
            <a:r>
              <a:rPr lang="en-US" b="1" dirty="0" smtClean="0">
                <a:solidFill>
                  <a:srgbClr val="FF0000"/>
                </a:solidFill>
              </a:rPr>
              <a:t>size</a:t>
            </a:r>
            <a:r>
              <a:rPr lang="en-US" dirty="0" smtClean="0"/>
              <a:t>…</a:t>
            </a:r>
          </a:p>
          <a:p>
            <a:pPr>
              <a:lnSpc>
                <a:spcPct val="150000"/>
              </a:lnSpc>
            </a:pPr>
            <a:r>
              <a:rPr lang="en-US" dirty="0"/>
              <a:t>The </a:t>
            </a:r>
            <a:r>
              <a:rPr lang="en-US" b="1" dirty="0">
                <a:solidFill>
                  <a:srgbClr val="FF0000"/>
                </a:solidFill>
              </a:rPr>
              <a:t>smaller</a:t>
            </a:r>
            <a:r>
              <a:rPr lang="en-US" dirty="0">
                <a:solidFill>
                  <a:srgbClr val="FF0000"/>
                </a:solidFill>
              </a:rPr>
              <a:t> </a:t>
            </a:r>
            <a:r>
              <a:rPr lang="en-US" i="1" dirty="0" smtClean="0">
                <a:solidFill>
                  <a:schemeClr val="bg1">
                    <a:lumMod val="50000"/>
                  </a:schemeClr>
                </a:solidFill>
              </a:rPr>
              <a:t>P </a:t>
            </a:r>
            <a:r>
              <a:rPr lang="en-US" dirty="0" smtClean="0">
                <a:solidFill>
                  <a:schemeClr val="bg1">
                    <a:lumMod val="50000"/>
                  </a:schemeClr>
                </a:solidFill>
              </a:rPr>
              <a:t>value </a:t>
            </a:r>
            <a:r>
              <a:rPr lang="en-US" dirty="0"/>
              <a:t>the </a:t>
            </a:r>
            <a:r>
              <a:rPr lang="en-US" b="1" dirty="0">
                <a:solidFill>
                  <a:srgbClr val="FF0000"/>
                </a:solidFill>
              </a:rPr>
              <a:t>more</a:t>
            </a:r>
            <a:r>
              <a:rPr lang="en-US" dirty="0"/>
              <a:t> untenable</a:t>
            </a:r>
            <a:r>
              <a:rPr lang="en-US" dirty="0">
                <a:solidFill>
                  <a:srgbClr val="FF0000"/>
                </a:solidFill>
              </a:rPr>
              <a:t> </a:t>
            </a:r>
            <a:r>
              <a:rPr lang="en-US" dirty="0">
                <a:solidFill>
                  <a:schemeClr val="bg1">
                    <a:lumMod val="50000"/>
                  </a:schemeClr>
                </a:solidFill>
              </a:rPr>
              <a:t>the null hypothesis</a:t>
            </a:r>
            <a:r>
              <a:rPr lang="en-US" dirty="0"/>
              <a:t>. </a:t>
            </a:r>
            <a:endParaRPr lang="en-US" dirty="0" smtClean="0"/>
          </a:p>
          <a:p>
            <a:pPr>
              <a:lnSpc>
                <a:spcPct val="150000"/>
              </a:lnSpc>
            </a:pP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36</a:t>
            </a:fld>
            <a:endParaRPr lang="en-US"/>
          </a:p>
        </p:txBody>
      </p:sp>
    </p:spTree>
    <p:extLst>
      <p:ext uri="{BB962C8B-B14F-4D97-AF65-F5344CB8AC3E}">
        <p14:creationId xmlns:p14="http://schemas.microsoft.com/office/powerpoint/2010/main" val="2727728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a:xfrm>
            <a:off x="531628" y="1825625"/>
            <a:ext cx="10822172" cy="4351338"/>
          </a:xfrm>
        </p:spPr>
        <p:txBody>
          <a:bodyPr/>
          <a:lstStyle/>
          <a:p>
            <a:pPr>
              <a:lnSpc>
                <a:spcPct val="150000"/>
              </a:lnSpc>
            </a:pPr>
            <a:r>
              <a:rPr lang="en-US" dirty="0"/>
              <a:t>In studies with </a:t>
            </a:r>
            <a:r>
              <a:rPr lang="en-US" dirty="0">
                <a:solidFill>
                  <a:srgbClr val="FF0000"/>
                </a:solidFill>
              </a:rPr>
              <a:t>a large sample size</a:t>
            </a:r>
            <a:r>
              <a:rPr lang="en-US" dirty="0"/>
              <a:t>, </a:t>
            </a:r>
            <a:r>
              <a:rPr lang="en-US" dirty="0">
                <a:solidFill>
                  <a:srgbClr val="FF0000"/>
                </a:solidFill>
              </a:rPr>
              <a:t>small </a:t>
            </a:r>
            <a:r>
              <a:rPr lang="en-US" dirty="0" smtClean="0"/>
              <a:t>differences </a:t>
            </a:r>
            <a:r>
              <a:rPr lang="en-US" dirty="0"/>
              <a:t>between groups will become </a:t>
            </a:r>
            <a:r>
              <a:rPr lang="en-US" dirty="0">
                <a:solidFill>
                  <a:srgbClr val="FF0000"/>
                </a:solidFill>
              </a:rPr>
              <a:t>statistically significant </a:t>
            </a:r>
            <a:r>
              <a:rPr lang="en-US" dirty="0"/>
              <a:t>simply because the </a:t>
            </a:r>
            <a:r>
              <a:rPr lang="en-US" dirty="0" smtClean="0"/>
              <a:t>95% confidence </a:t>
            </a:r>
            <a:r>
              <a:rPr lang="en-US" dirty="0"/>
              <a:t>intervals are narrow, </a:t>
            </a:r>
            <a:r>
              <a:rPr lang="en-US" dirty="0">
                <a:solidFill>
                  <a:srgbClr val="FF0000"/>
                </a:solidFill>
              </a:rPr>
              <a:t>precise estimates</a:t>
            </a:r>
            <a:r>
              <a:rPr lang="en-US" dirty="0"/>
              <a:t>.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37</a:t>
            </a:fld>
            <a:endParaRPr lang="en-US"/>
          </a:p>
        </p:txBody>
      </p:sp>
    </p:spTree>
    <p:extLst>
      <p:ext uri="{BB962C8B-B14F-4D97-AF65-F5344CB8AC3E}">
        <p14:creationId xmlns:p14="http://schemas.microsoft.com/office/powerpoint/2010/main" val="4234013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a:xfrm>
            <a:off x="404037" y="1825625"/>
            <a:ext cx="10949763" cy="4351338"/>
          </a:xfrm>
        </p:spPr>
        <p:txBody>
          <a:bodyPr>
            <a:normAutofit/>
          </a:bodyPr>
          <a:lstStyle/>
          <a:p>
            <a:pPr>
              <a:lnSpc>
                <a:spcPct val="150000"/>
              </a:lnSpc>
            </a:pPr>
            <a:r>
              <a:rPr lang="en-US" dirty="0"/>
              <a:t>Basically, it’s up to you to interpret your </a:t>
            </a:r>
            <a:r>
              <a:rPr lang="en-US" i="1" dirty="0"/>
              <a:t>P </a:t>
            </a:r>
            <a:r>
              <a:rPr lang="en-US" dirty="0"/>
              <a:t>values in terms </a:t>
            </a:r>
            <a:r>
              <a:rPr lang="en-US" dirty="0" smtClean="0"/>
              <a:t>of </a:t>
            </a:r>
            <a:r>
              <a:rPr lang="en-US" dirty="0" smtClean="0">
                <a:solidFill>
                  <a:srgbClr val="FF0000"/>
                </a:solidFill>
              </a:rPr>
              <a:t>the </a:t>
            </a:r>
            <a:r>
              <a:rPr lang="en-US" dirty="0">
                <a:solidFill>
                  <a:srgbClr val="FF0000"/>
                </a:solidFill>
              </a:rPr>
              <a:t>study size</a:t>
            </a:r>
            <a:r>
              <a:rPr lang="en-US" dirty="0"/>
              <a:t>, </a:t>
            </a:r>
            <a:r>
              <a:rPr lang="en-US" dirty="0">
                <a:solidFill>
                  <a:srgbClr val="FF0000"/>
                </a:solidFill>
              </a:rPr>
              <a:t>the outcomes measured</a:t>
            </a:r>
            <a:r>
              <a:rPr lang="en-US" dirty="0"/>
              <a:t>, and </a:t>
            </a:r>
            <a:r>
              <a:rPr lang="en-US" dirty="0">
                <a:solidFill>
                  <a:srgbClr val="FF0000"/>
                </a:solidFill>
              </a:rPr>
              <a:t>the clinical </a:t>
            </a:r>
            <a:r>
              <a:rPr lang="en-US" dirty="0" smtClean="0">
                <a:solidFill>
                  <a:srgbClr val="FF0000"/>
                </a:solidFill>
              </a:rPr>
              <a:t>or public </a:t>
            </a:r>
            <a:r>
              <a:rPr lang="en-US" dirty="0">
                <a:solidFill>
                  <a:srgbClr val="FF0000"/>
                </a:solidFill>
              </a:rPr>
              <a:t>health importance of the results</a:t>
            </a:r>
            <a:r>
              <a:rPr lang="en-US" dirty="0" smtClean="0"/>
              <a:t>.</a:t>
            </a:r>
          </a:p>
        </p:txBody>
      </p:sp>
      <p:sp>
        <p:nvSpPr>
          <p:cNvPr id="4" name="Slide Number Placeholder 3"/>
          <p:cNvSpPr>
            <a:spLocks noGrp="1"/>
          </p:cNvSpPr>
          <p:nvPr>
            <p:ph type="sldNum" sz="quarter" idx="12"/>
          </p:nvPr>
        </p:nvSpPr>
        <p:spPr/>
        <p:txBody>
          <a:bodyPr/>
          <a:lstStyle/>
          <a:p>
            <a:fld id="{D089192B-DBFE-45E7-A9E8-094DD2DEA331}" type="slidenum">
              <a:rPr lang="en-US" smtClean="0"/>
              <a:t>38</a:t>
            </a:fld>
            <a:endParaRPr lang="en-US"/>
          </a:p>
        </p:txBody>
      </p:sp>
    </p:spTree>
    <p:extLst>
      <p:ext uri="{BB962C8B-B14F-4D97-AF65-F5344CB8AC3E}">
        <p14:creationId xmlns:p14="http://schemas.microsoft.com/office/powerpoint/2010/main" val="3622081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361507" y="1403498"/>
            <a:ext cx="11419367" cy="4773465"/>
          </a:xfrm>
        </p:spPr>
        <p:txBody>
          <a:bodyPr>
            <a:normAutofit fontScale="92500"/>
          </a:bodyPr>
          <a:lstStyle/>
          <a:p>
            <a:pPr>
              <a:lnSpc>
                <a:spcPct val="160000"/>
              </a:lnSpc>
            </a:pPr>
            <a:r>
              <a:rPr lang="en-US" dirty="0"/>
              <a:t>In measuring </a:t>
            </a:r>
            <a:r>
              <a:rPr lang="en-US" b="1" dirty="0"/>
              <a:t>the effects of parental smoking on the respiratory health of children</a:t>
            </a:r>
            <a:r>
              <a:rPr lang="en-US" dirty="0"/>
              <a:t>, it has been important to conduct </a:t>
            </a:r>
            <a:r>
              <a:rPr lang="en-US" dirty="0">
                <a:solidFill>
                  <a:srgbClr val="FF0000"/>
                </a:solidFill>
              </a:rPr>
              <a:t>very large </a:t>
            </a:r>
            <a:r>
              <a:rPr lang="en-US" dirty="0"/>
              <a:t>studies to show that </a:t>
            </a:r>
            <a:r>
              <a:rPr lang="en-US" b="1" dirty="0">
                <a:solidFill>
                  <a:srgbClr val="FF0000"/>
                </a:solidFill>
              </a:rPr>
              <a:t>small </a:t>
            </a:r>
            <a:r>
              <a:rPr lang="en-US" dirty="0"/>
              <a:t>odds ratios of 1·2 or 1·3 are </a:t>
            </a:r>
            <a:r>
              <a:rPr lang="en-US" u="sng" dirty="0"/>
              <a:t>statistically </a:t>
            </a:r>
            <a:r>
              <a:rPr lang="en-US" u="sng" dirty="0" smtClean="0"/>
              <a:t>significant</a:t>
            </a:r>
            <a:r>
              <a:rPr lang="en-US" dirty="0" smtClean="0"/>
              <a:t>. </a:t>
            </a:r>
          </a:p>
          <a:p>
            <a:pPr>
              <a:lnSpc>
                <a:spcPct val="160000"/>
              </a:lnSpc>
            </a:pPr>
            <a:r>
              <a:rPr lang="en-US" dirty="0" smtClean="0"/>
              <a:t>Although </a:t>
            </a:r>
            <a:r>
              <a:rPr lang="en-US" dirty="0"/>
              <a:t>this risk is small, it is important </a:t>
            </a:r>
            <a:r>
              <a:rPr lang="en-US" dirty="0">
                <a:solidFill>
                  <a:srgbClr val="FF0000"/>
                </a:solidFill>
              </a:rPr>
              <a:t>in population terms </a:t>
            </a:r>
            <a:r>
              <a:rPr lang="en-US" dirty="0"/>
              <a:t>because </a:t>
            </a:r>
            <a:r>
              <a:rPr lang="en-US" dirty="0">
                <a:solidFill>
                  <a:srgbClr val="FF0000"/>
                </a:solidFill>
              </a:rPr>
              <a:t>rates of exposure to parental smoking are frequently</a:t>
            </a:r>
            <a:r>
              <a:rPr lang="en-US" dirty="0"/>
              <a:t> as high as 40% of the </a:t>
            </a:r>
            <a:r>
              <a:rPr lang="en-US" dirty="0" smtClean="0"/>
              <a:t>population. </a:t>
            </a:r>
          </a:p>
          <a:p>
            <a:pPr>
              <a:lnSpc>
                <a:spcPct val="150000"/>
              </a:lnSpc>
            </a:pPr>
            <a:r>
              <a:rPr lang="en-US" dirty="0"/>
              <a:t>On the other hand, </a:t>
            </a:r>
            <a:r>
              <a:rPr lang="en-US" u="sng" dirty="0"/>
              <a:t>large and clinically important effects </a:t>
            </a:r>
            <a:r>
              <a:rPr lang="en-US" dirty="0"/>
              <a:t>may </a:t>
            </a:r>
            <a:r>
              <a:rPr lang="en-US" dirty="0">
                <a:solidFill>
                  <a:srgbClr val="FF0000"/>
                </a:solidFill>
              </a:rPr>
              <a:t>not reach </a:t>
            </a:r>
            <a:r>
              <a:rPr lang="en-US" dirty="0" smtClean="0"/>
              <a:t>statistical significance </a:t>
            </a:r>
            <a:r>
              <a:rPr lang="en-US" dirty="0"/>
              <a:t>in studies with </a:t>
            </a:r>
            <a:r>
              <a:rPr lang="en-US" dirty="0">
                <a:solidFill>
                  <a:srgbClr val="FF0000"/>
                </a:solidFill>
              </a:rPr>
              <a:t>a small sample size.</a:t>
            </a:r>
          </a:p>
          <a:p>
            <a:pPr>
              <a:lnSpc>
                <a:spcPct val="150000"/>
              </a:lnSpc>
            </a:pPr>
            <a:endParaRPr lang="en-US" dirty="0"/>
          </a:p>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39</a:t>
            </a:fld>
            <a:endParaRPr lang="en-US"/>
          </a:p>
        </p:txBody>
      </p:sp>
    </p:spTree>
    <p:extLst>
      <p:ext uri="{BB962C8B-B14F-4D97-AF65-F5344CB8AC3E}">
        <p14:creationId xmlns:p14="http://schemas.microsoft.com/office/powerpoint/2010/main" val="306458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r>
              <a:rPr lang="en-US" b="1" dirty="0"/>
              <a:t>Paragraph 1 </a:t>
            </a:r>
            <a:r>
              <a:rPr lang="en-US" dirty="0"/>
              <a:t>of the results section should give accurate </a:t>
            </a:r>
            <a:r>
              <a:rPr lang="en-US" dirty="0" smtClean="0"/>
              <a:t>details of </a:t>
            </a:r>
            <a:r>
              <a:rPr lang="en-US" dirty="0"/>
              <a:t>your study sample so that the </a:t>
            </a:r>
            <a:r>
              <a:rPr lang="en-US" dirty="0" smtClean="0">
                <a:solidFill>
                  <a:srgbClr val="FF0000"/>
                </a:solidFill>
              </a:rPr>
              <a:t>generalizability</a:t>
            </a:r>
            <a:r>
              <a:rPr lang="en-US" dirty="0" smtClean="0"/>
              <a:t> </a:t>
            </a:r>
            <a:r>
              <a:rPr lang="en-US" dirty="0"/>
              <a:t>of your </a:t>
            </a:r>
            <a:r>
              <a:rPr lang="en-US" dirty="0" smtClean="0"/>
              <a:t>results is </a:t>
            </a:r>
            <a:r>
              <a:rPr lang="en-US" dirty="0"/>
              <a:t>clear</a:t>
            </a:r>
            <a:r>
              <a:rPr lang="en-US" dirty="0" smtClean="0"/>
              <a:t>.</a:t>
            </a:r>
          </a:p>
          <a:p>
            <a:endParaRPr lang="en-US" dirty="0"/>
          </a:p>
          <a:p>
            <a:r>
              <a:rPr lang="en-US" dirty="0" smtClean="0"/>
              <a:t> </a:t>
            </a:r>
            <a:r>
              <a:rPr lang="en-US" dirty="0"/>
              <a:t>In most papers, </a:t>
            </a:r>
            <a:r>
              <a:rPr lang="en-US" dirty="0">
                <a:solidFill>
                  <a:srgbClr val="FF0000"/>
                </a:solidFill>
              </a:rPr>
              <a:t>Table 1</a:t>
            </a:r>
            <a:r>
              <a:rPr lang="en-US" dirty="0"/>
              <a:t> is used to describe the details </a:t>
            </a:r>
            <a:r>
              <a:rPr lang="en-US" dirty="0" smtClean="0"/>
              <a:t>of the </a:t>
            </a:r>
            <a:r>
              <a:rPr lang="en-US" dirty="0"/>
              <a:t>participants. </a:t>
            </a:r>
          </a:p>
        </p:txBody>
      </p:sp>
      <p:sp>
        <p:nvSpPr>
          <p:cNvPr id="4" name="Slide Number Placeholder 3"/>
          <p:cNvSpPr>
            <a:spLocks noGrp="1"/>
          </p:cNvSpPr>
          <p:nvPr>
            <p:ph type="sldNum" sz="quarter" idx="12"/>
          </p:nvPr>
        </p:nvSpPr>
        <p:spPr/>
        <p:txBody>
          <a:bodyPr/>
          <a:lstStyle/>
          <a:p>
            <a:fld id="{D089192B-DBFE-45E7-A9E8-094DD2DEA331}" type="slidenum">
              <a:rPr lang="en-US" smtClean="0"/>
              <a:t>4</a:t>
            </a:fld>
            <a:endParaRPr lang="en-US"/>
          </a:p>
        </p:txBody>
      </p:sp>
    </p:spTree>
    <p:extLst>
      <p:ext uri="{BB962C8B-B14F-4D97-AF65-F5344CB8AC3E}">
        <p14:creationId xmlns:p14="http://schemas.microsoft.com/office/powerpoint/2010/main" val="841439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t>
            </a:r>
            <a:r>
              <a:rPr lang="en-US" dirty="0"/>
              <a:t>marginal </a:t>
            </a:r>
            <a:r>
              <a:rPr lang="en-US" i="1" dirty="0"/>
              <a:t>P </a:t>
            </a:r>
            <a:r>
              <a:rPr lang="en-US" dirty="0"/>
              <a:t>values</a:t>
            </a:r>
          </a:p>
        </p:txBody>
      </p:sp>
      <p:sp>
        <p:nvSpPr>
          <p:cNvPr id="3" name="Content Placeholder 2"/>
          <p:cNvSpPr>
            <a:spLocks noGrp="1"/>
          </p:cNvSpPr>
          <p:nvPr>
            <p:ph idx="1"/>
          </p:nvPr>
        </p:nvSpPr>
        <p:spPr>
          <a:xfrm>
            <a:off x="404037" y="1825625"/>
            <a:ext cx="10949763" cy="4351338"/>
          </a:xfrm>
        </p:spPr>
        <p:txBody>
          <a:bodyPr anchor="ctr">
            <a:normAutofit/>
          </a:bodyPr>
          <a:lstStyle/>
          <a:p>
            <a:pPr>
              <a:lnSpc>
                <a:spcPct val="150000"/>
              </a:lnSpc>
            </a:pPr>
            <a:r>
              <a:rPr lang="en-US" dirty="0"/>
              <a:t>In interpreting marginal </a:t>
            </a:r>
            <a:r>
              <a:rPr lang="en-US" i="1" dirty="0"/>
              <a:t>P </a:t>
            </a:r>
            <a:r>
              <a:rPr lang="en-US" dirty="0" smtClean="0"/>
              <a:t>values, much </a:t>
            </a:r>
            <a:r>
              <a:rPr lang="en-US" dirty="0"/>
              <a:t>depends on </a:t>
            </a:r>
            <a:r>
              <a:rPr lang="en-US" dirty="0">
                <a:solidFill>
                  <a:srgbClr val="FF0000"/>
                </a:solidFill>
              </a:rPr>
              <a:t>the size of the difference</a:t>
            </a:r>
            <a:r>
              <a:rPr lang="en-US" dirty="0"/>
              <a:t> between the </a:t>
            </a:r>
            <a:r>
              <a:rPr lang="en-US" dirty="0" smtClean="0"/>
              <a:t>groups and </a:t>
            </a:r>
            <a:r>
              <a:rPr lang="en-US" dirty="0">
                <a:solidFill>
                  <a:srgbClr val="FF0000"/>
                </a:solidFill>
              </a:rPr>
              <a:t>the size of the study sample</a:t>
            </a:r>
            <a:r>
              <a:rPr lang="en-US" dirty="0"/>
              <a:t>. </a:t>
            </a:r>
            <a:endParaRPr lang="en-US" dirty="0" smtClean="0"/>
          </a:p>
          <a:p>
            <a:pPr>
              <a:lnSpc>
                <a:spcPct val="150000"/>
              </a:lnSpc>
              <a:buFont typeface="Wingdings" panose="05000000000000000000" pitchFamily="2" charset="2"/>
              <a:buChar char="Ø"/>
            </a:pPr>
            <a:r>
              <a:rPr lang="en-US" dirty="0"/>
              <a:t>if </a:t>
            </a:r>
            <a:r>
              <a:rPr lang="en-US" u="sng" dirty="0"/>
              <a:t>the sample size was large </a:t>
            </a:r>
            <a:r>
              <a:rPr lang="en-US" dirty="0"/>
              <a:t>and </a:t>
            </a:r>
            <a:r>
              <a:rPr lang="en-US" u="sng" dirty="0"/>
              <a:t>the difference between groups was small</a:t>
            </a:r>
            <a:r>
              <a:rPr lang="en-US" dirty="0"/>
              <a:t>, a marginal </a:t>
            </a:r>
            <a:r>
              <a:rPr lang="en-US" i="1" dirty="0"/>
              <a:t>P </a:t>
            </a:r>
            <a:r>
              <a:rPr lang="en-US" dirty="0"/>
              <a:t>value should probably be </a:t>
            </a:r>
            <a:r>
              <a:rPr lang="en-US" dirty="0">
                <a:solidFill>
                  <a:srgbClr val="FF0000"/>
                </a:solidFill>
              </a:rPr>
              <a:t>ignored</a:t>
            </a:r>
            <a:r>
              <a:rPr lang="en-US" dirty="0" smtClean="0"/>
              <a:t>.</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40</a:t>
            </a:fld>
            <a:endParaRPr lang="en-US"/>
          </a:p>
        </p:txBody>
      </p:sp>
    </p:spTree>
    <p:extLst>
      <p:ext uri="{BB962C8B-B14F-4D97-AF65-F5344CB8AC3E}">
        <p14:creationId xmlns:p14="http://schemas.microsoft.com/office/powerpoint/2010/main" val="3922473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marginal </a:t>
            </a:r>
            <a:r>
              <a:rPr lang="en-US" i="1" dirty="0"/>
              <a:t>P </a:t>
            </a:r>
            <a:r>
              <a:rPr lang="en-US" dirty="0"/>
              <a:t>values</a:t>
            </a:r>
          </a:p>
        </p:txBody>
      </p:sp>
      <p:sp>
        <p:nvSpPr>
          <p:cNvPr id="3" name="Content Placeholder 2"/>
          <p:cNvSpPr>
            <a:spLocks noGrp="1"/>
          </p:cNvSpPr>
          <p:nvPr>
            <p:ph idx="1"/>
          </p:nvPr>
        </p:nvSpPr>
        <p:spPr>
          <a:xfrm>
            <a:off x="446567" y="1531088"/>
            <a:ext cx="10907233" cy="4645875"/>
          </a:xfrm>
        </p:spPr>
        <p:txBody>
          <a:bodyPr>
            <a:normAutofit/>
          </a:bodyPr>
          <a:lstStyle/>
          <a:p>
            <a:pPr>
              <a:lnSpc>
                <a:spcPct val="150000"/>
              </a:lnSpc>
            </a:pPr>
            <a:r>
              <a:rPr lang="en-US" dirty="0"/>
              <a:t>If there was a </a:t>
            </a:r>
            <a:r>
              <a:rPr lang="en-US" dirty="0">
                <a:solidFill>
                  <a:srgbClr val="FF0000"/>
                </a:solidFill>
              </a:rPr>
              <a:t>clinically important difference </a:t>
            </a:r>
            <a:r>
              <a:rPr lang="en-US" dirty="0"/>
              <a:t>between the groups but the </a:t>
            </a:r>
            <a:r>
              <a:rPr lang="en-US" u="sng" dirty="0"/>
              <a:t>sample size was small</a:t>
            </a:r>
            <a:r>
              <a:rPr lang="en-US" dirty="0"/>
              <a:t>, a marginal </a:t>
            </a:r>
            <a:r>
              <a:rPr lang="en-US" i="1" dirty="0"/>
              <a:t>P </a:t>
            </a:r>
            <a:r>
              <a:rPr lang="en-US" dirty="0"/>
              <a:t>value would suggest that a </a:t>
            </a:r>
            <a:r>
              <a:rPr lang="en-US" u="sng" dirty="0"/>
              <a:t>type II error </a:t>
            </a:r>
            <a:r>
              <a:rPr lang="en-US" dirty="0"/>
              <a:t>had </a:t>
            </a:r>
            <a:r>
              <a:rPr lang="en-US" dirty="0" smtClean="0"/>
              <a:t>occurred:</a:t>
            </a:r>
            <a:endParaRPr lang="en-US" dirty="0"/>
          </a:p>
          <a:p>
            <a:pPr>
              <a:lnSpc>
                <a:spcPct val="150000"/>
              </a:lnSpc>
            </a:pPr>
            <a:r>
              <a:rPr lang="en-US" i="1" dirty="0"/>
              <a:t>“The difference between the groups would normally be considered to be </a:t>
            </a:r>
            <a:r>
              <a:rPr lang="en-US" i="1" dirty="0">
                <a:solidFill>
                  <a:srgbClr val="FF0000"/>
                </a:solidFill>
              </a:rPr>
              <a:t>clinically important </a:t>
            </a:r>
            <a:r>
              <a:rPr lang="en-US" i="1" dirty="0"/>
              <a:t>but, </a:t>
            </a:r>
            <a:r>
              <a:rPr lang="en-US" i="1" dirty="0" smtClean="0">
                <a:solidFill>
                  <a:srgbClr val="FF0000"/>
                </a:solidFill>
              </a:rPr>
              <a:t>because of </a:t>
            </a:r>
            <a:r>
              <a:rPr lang="en-US" i="1" dirty="0"/>
              <a:t>the small sample size, did not reach statistical significance</a:t>
            </a:r>
            <a:r>
              <a:rPr lang="en-US" dirty="0" smtClean="0"/>
              <a:t>.”</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41</a:t>
            </a:fld>
            <a:endParaRPr lang="en-US"/>
          </a:p>
        </p:txBody>
      </p:sp>
    </p:spTree>
    <p:extLst>
      <p:ext uri="{BB962C8B-B14F-4D97-AF65-F5344CB8AC3E}">
        <p14:creationId xmlns:p14="http://schemas.microsoft.com/office/powerpoint/2010/main" val="219236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t>
            </a:r>
            <a:endParaRPr lang="en-US" dirty="0"/>
          </a:p>
        </p:txBody>
      </p:sp>
      <p:sp>
        <p:nvSpPr>
          <p:cNvPr id="3" name="Content Placeholder 2"/>
          <p:cNvSpPr>
            <a:spLocks noGrp="1"/>
          </p:cNvSpPr>
          <p:nvPr>
            <p:ph idx="1"/>
          </p:nvPr>
        </p:nvSpPr>
        <p:spPr/>
        <p:txBody>
          <a:bodyPr/>
          <a:lstStyle/>
          <a:p>
            <a:pPr>
              <a:lnSpc>
                <a:spcPct val="150000"/>
              </a:lnSpc>
            </a:pPr>
            <a:r>
              <a:rPr lang="en-US" dirty="0"/>
              <a:t>Finally, </a:t>
            </a:r>
            <a:r>
              <a:rPr lang="en-US" dirty="0">
                <a:solidFill>
                  <a:srgbClr val="FF0000"/>
                </a:solidFill>
              </a:rPr>
              <a:t>do not </a:t>
            </a:r>
            <a:r>
              <a:rPr lang="en-US" dirty="0" err="1"/>
              <a:t>labour</a:t>
            </a:r>
            <a:r>
              <a:rPr lang="en-US" dirty="0"/>
              <a:t> your results by </a:t>
            </a:r>
            <a:r>
              <a:rPr lang="en-US" dirty="0" smtClean="0"/>
              <a:t>repeating </a:t>
            </a:r>
            <a:r>
              <a:rPr lang="en-US" i="1" dirty="0" smtClean="0"/>
              <a:t>P </a:t>
            </a:r>
            <a:r>
              <a:rPr lang="en-US" dirty="0" smtClean="0"/>
              <a:t>values </a:t>
            </a:r>
            <a:r>
              <a:rPr lang="en-US" dirty="0"/>
              <a:t>in the text that you have already listed in a table. </a:t>
            </a:r>
            <a:endParaRPr lang="en-US" dirty="0" smtClean="0"/>
          </a:p>
          <a:p>
            <a:pPr>
              <a:lnSpc>
                <a:spcPct val="150000"/>
              </a:lnSpc>
            </a:pPr>
            <a:r>
              <a:rPr lang="en-US" dirty="0" smtClean="0"/>
              <a:t>For</a:t>
            </a:r>
            <a:r>
              <a:rPr lang="en-US" dirty="0"/>
              <a:t> </a:t>
            </a:r>
            <a:r>
              <a:rPr lang="en-US" dirty="0" smtClean="0"/>
              <a:t>example</a:t>
            </a:r>
            <a:r>
              <a:rPr lang="en-US" dirty="0"/>
              <a:t>, you do not need to report that </a:t>
            </a:r>
            <a:r>
              <a:rPr lang="en-US" b="1" i="1" dirty="0"/>
              <a:t>A high body mass </a:t>
            </a:r>
            <a:r>
              <a:rPr lang="en-US" b="1" i="1" dirty="0" smtClean="0"/>
              <a:t>index was </a:t>
            </a:r>
            <a:r>
              <a:rPr lang="en-US" b="1" i="1" dirty="0"/>
              <a:t>associated with an increased prevalence of shortness of </a:t>
            </a:r>
            <a:r>
              <a:rPr lang="en-US" b="1" i="1" dirty="0" smtClean="0"/>
              <a:t>breath </a:t>
            </a:r>
            <a:r>
              <a:rPr lang="en-US" b="1" i="1" dirty="0" smtClean="0">
                <a:solidFill>
                  <a:srgbClr val="FF0000"/>
                </a:solidFill>
              </a:rPr>
              <a:t>(</a:t>
            </a:r>
            <a:r>
              <a:rPr lang="en-US" b="1" dirty="0" smtClean="0">
                <a:solidFill>
                  <a:srgbClr val="FF0000"/>
                </a:solidFill>
              </a:rPr>
              <a:t>P </a:t>
            </a:r>
            <a:r>
              <a:rPr lang="en-US" b="1" dirty="0">
                <a:solidFill>
                  <a:srgbClr val="FF0000"/>
                </a:solidFill>
              </a:rPr>
              <a:t>= </a:t>
            </a:r>
            <a:r>
              <a:rPr lang="en-US" b="1" i="1" dirty="0">
                <a:solidFill>
                  <a:srgbClr val="FF0000"/>
                </a:solidFill>
              </a:rPr>
              <a:t>0·004)</a:t>
            </a:r>
            <a:r>
              <a:rPr lang="en-US" b="1" dirty="0">
                <a:solidFill>
                  <a:srgbClr val="FF0000"/>
                </a:solidFill>
              </a:rPr>
              <a:t>.</a:t>
            </a:r>
            <a:r>
              <a:rPr lang="en-US" dirty="0">
                <a:solidFill>
                  <a:srgbClr val="FF0000"/>
                </a:solidFill>
              </a:rPr>
              <a:t> </a:t>
            </a:r>
            <a:endParaRPr lang="en-US" dirty="0" smtClean="0">
              <a:solidFill>
                <a:srgbClr val="FF0000"/>
              </a:solidFill>
            </a:endParaRPr>
          </a:p>
          <a:p>
            <a:pPr>
              <a:lnSpc>
                <a:spcPct val="150000"/>
              </a:lnSpc>
            </a:pPr>
            <a:r>
              <a:rPr lang="en-US" dirty="0" smtClean="0"/>
              <a:t>However </a:t>
            </a:r>
            <a:r>
              <a:rPr lang="en-US" dirty="0"/>
              <a:t>you will need to include the </a:t>
            </a:r>
            <a:r>
              <a:rPr lang="en-US" i="1" dirty="0"/>
              <a:t>P </a:t>
            </a:r>
            <a:r>
              <a:rPr lang="en-US" dirty="0"/>
              <a:t>value </a:t>
            </a:r>
            <a:r>
              <a:rPr lang="en-US" dirty="0" smtClean="0"/>
              <a:t>in the </a:t>
            </a:r>
            <a:r>
              <a:rPr lang="en-US" dirty="0">
                <a:effectLst>
                  <a:outerShdw blurRad="38100" dist="38100" dir="2700000" algn="tl">
                    <a:srgbClr val="000000">
                      <a:alpha val="43137"/>
                    </a:srgbClr>
                  </a:outerShdw>
                </a:effectLst>
              </a:rPr>
              <a:t>abstract</a:t>
            </a:r>
            <a:r>
              <a:rPr lang="en-US" dirty="0"/>
              <a:t>.</a:t>
            </a:r>
          </a:p>
        </p:txBody>
      </p:sp>
      <p:sp>
        <p:nvSpPr>
          <p:cNvPr id="4" name="Slide Number Placeholder 3"/>
          <p:cNvSpPr>
            <a:spLocks noGrp="1"/>
          </p:cNvSpPr>
          <p:nvPr>
            <p:ph type="sldNum" sz="quarter" idx="12"/>
          </p:nvPr>
        </p:nvSpPr>
        <p:spPr/>
        <p:txBody>
          <a:bodyPr/>
          <a:lstStyle/>
          <a:p>
            <a:fld id="{D089192B-DBFE-45E7-A9E8-094DD2DEA331}" type="slidenum">
              <a:rPr lang="en-US" smtClean="0"/>
              <a:t>42</a:t>
            </a:fld>
            <a:endParaRPr lang="en-US"/>
          </a:p>
        </p:txBody>
      </p:sp>
    </p:spTree>
    <p:extLst>
      <p:ext uri="{BB962C8B-B14F-4D97-AF65-F5344CB8AC3E}">
        <p14:creationId xmlns:p14="http://schemas.microsoft.com/office/powerpoint/2010/main" val="1748624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972000" y="102599"/>
            <a:ext cx="4248000" cy="6652801"/>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43</a:t>
            </a:fld>
            <a:endParaRPr lang="en-US"/>
          </a:p>
        </p:txBody>
      </p:sp>
    </p:spTree>
    <p:extLst>
      <p:ext uri="{BB962C8B-B14F-4D97-AF65-F5344CB8AC3E}">
        <p14:creationId xmlns:p14="http://schemas.microsoft.com/office/powerpoint/2010/main" val="421810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sp>
        <p:nvSpPr>
          <p:cNvPr id="3" name="Content Placeholder 2"/>
          <p:cNvSpPr>
            <a:spLocks noGrp="1"/>
          </p:cNvSpPr>
          <p:nvPr>
            <p:ph idx="1"/>
          </p:nvPr>
        </p:nvSpPr>
        <p:spPr>
          <a:xfrm>
            <a:off x="361507" y="1403497"/>
            <a:ext cx="10992293" cy="4773465"/>
          </a:xfrm>
        </p:spPr>
        <p:txBody>
          <a:bodyPr>
            <a:normAutofit/>
          </a:bodyPr>
          <a:lstStyle/>
          <a:p>
            <a:pPr>
              <a:lnSpc>
                <a:spcPct val="150000"/>
              </a:lnSpc>
            </a:pPr>
            <a:r>
              <a:rPr lang="en-US" dirty="0" smtClean="0"/>
              <a:t>If</a:t>
            </a:r>
            <a:r>
              <a:rPr lang="en-US" b="1" dirty="0" smtClean="0">
                <a:solidFill>
                  <a:srgbClr val="FF0000"/>
                </a:solidFill>
              </a:rPr>
              <a:t> </a:t>
            </a:r>
            <a:r>
              <a:rPr lang="en-US" b="1" dirty="0">
                <a:solidFill>
                  <a:srgbClr val="FF0000"/>
                </a:solidFill>
              </a:rPr>
              <a:t>many </a:t>
            </a:r>
            <a:r>
              <a:rPr lang="en-US" b="1" dirty="0"/>
              <a:t>rows </a:t>
            </a:r>
            <a:r>
              <a:rPr lang="en-US" dirty="0"/>
              <a:t>or </a:t>
            </a:r>
            <a:r>
              <a:rPr lang="en-US" b="1" dirty="0"/>
              <a:t>columns</a:t>
            </a:r>
            <a:r>
              <a:rPr lang="en-US" dirty="0"/>
              <a:t> are </a:t>
            </a:r>
            <a:r>
              <a:rPr lang="en-US" dirty="0" smtClean="0"/>
              <a:t>being presented</a:t>
            </a:r>
            <a:r>
              <a:rPr lang="en-US" dirty="0"/>
              <a:t>, it is a good idea to consider </a:t>
            </a:r>
            <a:r>
              <a:rPr lang="en-US" dirty="0">
                <a:solidFill>
                  <a:srgbClr val="FF0000"/>
                </a:solidFill>
              </a:rPr>
              <a:t>dividing the table </a:t>
            </a:r>
            <a:r>
              <a:rPr lang="en-US" dirty="0" smtClean="0">
                <a:solidFill>
                  <a:srgbClr val="FF0000"/>
                </a:solidFill>
              </a:rPr>
              <a:t>into two</a:t>
            </a:r>
            <a:r>
              <a:rPr lang="en-US" dirty="0" smtClean="0"/>
              <a:t>.</a:t>
            </a:r>
          </a:p>
          <a:p>
            <a:pPr>
              <a:lnSpc>
                <a:spcPct val="150000"/>
              </a:lnSpc>
            </a:pPr>
            <a:r>
              <a:rPr lang="en-US" dirty="0" smtClean="0"/>
              <a:t> </a:t>
            </a:r>
            <a:r>
              <a:rPr lang="en-US" dirty="0"/>
              <a:t>It is also important to keep tables as </a:t>
            </a:r>
            <a:r>
              <a:rPr lang="en-US" dirty="0">
                <a:solidFill>
                  <a:srgbClr val="FF0000"/>
                </a:solidFill>
              </a:rPr>
              <a:t>simple</a:t>
            </a:r>
            <a:r>
              <a:rPr lang="en-US" dirty="0"/>
              <a:t> </a:t>
            </a:r>
            <a:r>
              <a:rPr lang="en-US" dirty="0" smtClean="0"/>
              <a:t>as </a:t>
            </a:r>
            <a:r>
              <a:rPr lang="en-US" dirty="0"/>
              <a:t>possible</a:t>
            </a:r>
            <a:r>
              <a:rPr lang="en-US" dirty="0" smtClean="0"/>
              <a:t>.</a:t>
            </a:r>
          </a:p>
          <a:p>
            <a:pPr>
              <a:lnSpc>
                <a:spcPct val="150000"/>
              </a:lnSpc>
            </a:pPr>
            <a:r>
              <a:rPr lang="en-US" dirty="0" smtClean="0"/>
              <a:t> </a:t>
            </a:r>
            <a:r>
              <a:rPr lang="en-US" dirty="0"/>
              <a:t>Row and column </a:t>
            </a:r>
            <a:r>
              <a:rPr lang="en-US" dirty="0">
                <a:solidFill>
                  <a:srgbClr val="FF0000"/>
                </a:solidFill>
              </a:rPr>
              <a:t>headings</a:t>
            </a:r>
            <a:r>
              <a:rPr lang="en-US" dirty="0"/>
              <a:t> should </a:t>
            </a:r>
            <a:r>
              <a:rPr lang="en-US" dirty="0" smtClean="0"/>
              <a:t>be </a:t>
            </a:r>
            <a:r>
              <a:rPr lang="en-US" b="1" dirty="0" smtClean="0"/>
              <a:t>brief</a:t>
            </a:r>
            <a:r>
              <a:rPr lang="en-US" dirty="0" smtClean="0"/>
              <a:t> </a:t>
            </a:r>
            <a:r>
              <a:rPr lang="en-US" dirty="0"/>
              <a:t>but </a:t>
            </a:r>
            <a:r>
              <a:rPr lang="en-US" b="1" dirty="0"/>
              <a:t>sufficiently explanatory</a:t>
            </a:r>
            <a:r>
              <a:rPr lang="en-US" dirty="0"/>
              <a:t>. </a:t>
            </a:r>
            <a:endParaRPr lang="en-US" dirty="0" smtClean="0"/>
          </a:p>
          <a:p>
            <a:pPr>
              <a:lnSpc>
                <a:spcPct val="150000"/>
              </a:lnSpc>
            </a:pPr>
            <a:r>
              <a:rPr lang="en-US" dirty="0" smtClean="0"/>
              <a:t>Standard </a:t>
            </a:r>
            <a:r>
              <a:rPr lang="en-US" dirty="0"/>
              <a:t>abbreviations </a:t>
            </a:r>
            <a:r>
              <a:rPr lang="en-US" dirty="0" smtClean="0"/>
              <a:t>of </a:t>
            </a:r>
            <a:r>
              <a:rPr lang="en-US" b="1" dirty="0" smtClean="0">
                <a:solidFill>
                  <a:srgbClr val="FF0000"/>
                </a:solidFill>
              </a:rPr>
              <a:t>units </a:t>
            </a:r>
            <a:r>
              <a:rPr lang="en-US" dirty="0"/>
              <a:t>of measurements should be added</a:t>
            </a:r>
            <a:r>
              <a:rPr lang="en-US" b="1" u="sng" dirty="0"/>
              <a:t> </a:t>
            </a:r>
            <a:r>
              <a:rPr lang="en-US" b="1" dirty="0"/>
              <a:t>in parentheses</a:t>
            </a:r>
            <a:r>
              <a:rPr lang="en-US" dirty="0" smtClean="0"/>
              <a:t>.</a:t>
            </a:r>
          </a:p>
        </p:txBody>
      </p:sp>
      <p:sp>
        <p:nvSpPr>
          <p:cNvPr id="4" name="Slide Number Placeholder 3"/>
          <p:cNvSpPr>
            <a:spLocks noGrp="1"/>
          </p:cNvSpPr>
          <p:nvPr>
            <p:ph type="sldNum" sz="quarter" idx="12"/>
          </p:nvPr>
        </p:nvSpPr>
        <p:spPr/>
        <p:txBody>
          <a:bodyPr/>
          <a:lstStyle/>
          <a:p>
            <a:fld id="{D089192B-DBFE-45E7-A9E8-094DD2DEA331}" type="slidenum">
              <a:rPr lang="en-US" smtClean="0"/>
              <a:t>44</a:t>
            </a:fld>
            <a:endParaRPr lang="en-US"/>
          </a:p>
        </p:txBody>
      </p:sp>
    </p:spTree>
    <p:extLst>
      <p:ext uri="{BB962C8B-B14F-4D97-AF65-F5344CB8AC3E}">
        <p14:creationId xmlns:p14="http://schemas.microsoft.com/office/powerpoint/2010/main" val="1409142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t>
            </a:r>
            <a:endParaRPr lang="en-US" dirty="0"/>
          </a:p>
        </p:txBody>
      </p:sp>
      <p:sp>
        <p:nvSpPr>
          <p:cNvPr id="3" name="Content Placeholder 2"/>
          <p:cNvSpPr>
            <a:spLocks noGrp="1"/>
          </p:cNvSpPr>
          <p:nvPr>
            <p:ph idx="1"/>
          </p:nvPr>
        </p:nvSpPr>
        <p:spPr/>
        <p:txBody>
          <a:bodyPr/>
          <a:lstStyle/>
          <a:p>
            <a:pPr>
              <a:lnSpc>
                <a:spcPct val="150000"/>
              </a:lnSpc>
            </a:pPr>
            <a:r>
              <a:rPr lang="en-US" dirty="0"/>
              <a:t>In the majority of journals, scientific tables have </a:t>
            </a:r>
            <a:r>
              <a:rPr lang="en-US" b="1" dirty="0">
                <a:solidFill>
                  <a:srgbClr val="FF0000"/>
                </a:solidFill>
              </a:rPr>
              <a:t>few</a:t>
            </a:r>
            <a:r>
              <a:rPr lang="en-US" dirty="0">
                <a:solidFill>
                  <a:srgbClr val="FF0000"/>
                </a:solidFill>
              </a:rPr>
              <a:t> horizontal </a:t>
            </a:r>
            <a:r>
              <a:rPr lang="en-US" dirty="0"/>
              <a:t>rules and </a:t>
            </a:r>
            <a:r>
              <a:rPr lang="en-US" b="1" dirty="0">
                <a:solidFill>
                  <a:srgbClr val="FF0000"/>
                </a:solidFill>
              </a:rPr>
              <a:t>no </a:t>
            </a:r>
            <a:r>
              <a:rPr lang="en-US" dirty="0">
                <a:solidFill>
                  <a:srgbClr val="FF0000"/>
                </a:solidFill>
              </a:rPr>
              <a:t>vertical </a:t>
            </a:r>
            <a:r>
              <a:rPr lang="en-US" dirty="0"/>
              <a:t>rules</a:t>
            </a:r>
          </a:p>
          <a:p>
            <a:pPr>
              <a:lnSpc>
                <a:spcPct val="150000"/>
              </a:lnSpc>
            </a:pPr>
            <a:r>
              <a:rPr lang="en-US" dirty="0"/>
              <a:t>You should format your tables in this way with </a:t>
            </a:r>
            <a:r>
              <a:rPr lang="en-US" b="1" dirty="0"/>
              <a:t>sufficient white space to separate </a:t>
            </a:r>
            <a:r>
              <a:rPr lang="en-US" dirty="0"/>
              <a:t>the rows and columns.</a:t>
            </a:r>
          </a:p>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45</a:t>
            </a:fld>
            <a:endParaRPr lang="en-US"/>
          </a:p>
        </p:txBody>
      </p:sp>
    </p:spTree>
    <p:extLst>
      <p:ext uri="{BB962C8B-B14F-4D97-AF65-F5344CB8AC3E}">
        <p14:creationId xmlns:p14="http://schemas.microsoft.com/office/powerpoint/2010/main" val="3482831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320400" y="1897800"/>
            <a:ext cx="5551200" cy="3062400"/>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46</a:t>
            </a:fld>
            <a:endParaRPr lang="en-US"/>
          </a:p>
        </p:txBody>
      </p:sp>
    </p:spTree>
    <p:extLst>
      <p:ext uri="{BB962C8B-B14F-4D97-AF65-F5344CB8AC3E}">
        <p14:creationId xmlns:p14="http://schemas.microsoft.com/office/powerpoint/2010/main" val="260837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30547" y="149067"/>
            <a:ext cx="4730906" cy="6559865"/>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47</a:t>
            </a:fld>
            <a:endParaRPr lang="en-US"/>
          </a:p>
        </p:txBody>
      </p:sp>
    </p:spTree>
    <p:extLst>
      <p:ext uri="{BB962C8B-B14F-4D97-AF65-F5344CB8AC3E}">
        <p14:creationId xmlns:p14="http://schemas.microsoft.com/office/powerpoint/2010/main" val="1169087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t>
            </a:r>
            <a:endParaRPr lang="en-US" dirty="0"/>
          </a:p>
        </p:txBody>
      </p:sp>
      <p:sp>
        <p:nvSpPr>
          <p:cNvPr id="3" name="Content Placeholder 2"/>
          <p:cNvSpPr>
            <a:spLocks noGrp="1"/>
          </p:cNvSpPr>
          <p:nvPr>
            <p:ph idx="1"/>
          </p:nvPr>
        </p:nvSpPr>
        <p:spPr/>
        <p:txBody>
          <a:bodyPr/>
          <a:lstStyle/>
          <a:p>
            <a:pPr>
              <a:lnSpc>
                <a:spcPct val="150000"/>
              </a:lnSpc>
            </a:pPr>
            <a:r>
              <a:rPr lang="en-US" dirty="0"/>
              <a:t>Most people like to read </a:t>
            </a:r>
            <a:r>
              <a:rPr lang="en-US" dirty="0">
                <a:solidFill>
                  <a:srgbClr val="FF0000"/>
                </a:solidFill>
              </a:rPr>
              <a:t>from left to </a:t>
            </a:r>
            <a:r>
              <a:rPr lang="en-US" dirty="0" smtClean="0">
                <a:solidFill>
                  <a:srgbClr val="FF0000"/>
                </a:solidFill>
              </a:rPr>
              <a:t>right</a:t>
            </a:r>
            <a:r>
              <a:rPr lang="en-US" dirty="0"/>
              <a:t>.</a:t>
            </a:r>
          </a:p>
          <a:p>
            <a:pPr>
              <a:lnSpc>
                <a:spcPct val="150000"/>
              </a:lnSpc>
            </a:pPr>
            <a:r>
              <a:rPr lang="en-US" dirty="0"/>
              <a:t>Thus, </a:t>
            </a:r>
            <a:r>
              <a:rPr lang="en-US" b="1" dirty="0"/>
              <a:t>groups</a:t>
            </a:r>
            <a:r>
              <a:rPr lang="en-US" dirty="0"/>
              <a:t> that are represented by </a:t>
            </a:r>
            <a:r>
              <a:rPr lang="en-US" b="1" dirty="0"/>
              <a:t>columns</a:t>
            </a:r>
            <a:r>
              <a:rPr lang="en-US" dirty="0"/>
              <a:t> and </a:t>
            </a:r>
            <a:r>
              <a:rPr lang="en-US" b="1" dirty="0" smtClean="0"/>
              <a:t>outcome</a:t>
            </a:r>
            <a:r>
              <a:rPr lang="en-US" dirty="0" smtClean="0"/>
              <a:t> variables </a:t>
            </a:r>
            <a:r>
              <a:rPr lang="en-US" dirty="0"/>
              <a:t>that are shown in </a:t>
            </a:r>
            <a:r>
              <a:rPr lang="en-US" b="1" dirty="0"/>
              <a:t>rows</a:t>
            </a:r>
            <a:r>
              <a:rPr lang="en-US" dirty="0"/>
              <a:t> tend to work </a:t>
            </a:r>
            <a:r>
              <a:rPr lang="en-US" dirty="0" smtClean="0"/>
              <a:t>well.</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48</a:t>
            </a:fld>
            <a:endParaRPr lang="en-US"/>
          </a:p>
        </p:txBody>
      </p:sp>
    </p:spTree>
    <p:extLst>
      <p:ext uri="{BB962C8B-B14F-4D97-AF65-F5344CB8AC3E}">
        <p14:creationId xmlns:p14="http://schemas.microsoft.com/office/powerpoint/2010/main" val="2502844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t>
            </a:r>
            <a:endParaRPr lang="en-US" dirty="0"/>
          </a:p>
        </p:txBody>
      </p:sp>
      <p:sp>
        <p:nvSpPr>
          <p:cNvPr id="3" name="Content Placeholder 2"/>
          <p:cNvSpPr>
            <a:spLocks noGrp="1"/>
          </p:cNvSpPr>
          <p:nvPr>
            <p:ph idx="1"/>
          </p:nvPr>
        </p:nvSpPr>
        <p:spPr>
          <a:xfrm>
            <a:off x="404037" y="1825625"/>
            <a:ext cx="11398103" cy="4351338"/>
          </a:xfrm>
        </p:spPr>
        <p:txBody>
          <a:bodyPr>
            <a:normAutofit/>
          </a:bodyPr>
          <a:lstStyle/>
          <a:p>
            <a:pPr>
              <a:lnSpc>
                <a:spcPct val="150000"/>
              </a:lnSpc>
            </a:pPr>
            <a:r>
              <a:rPr lang="en-US" dirty="0"/>
              <a:t>It is better </a:t>
            </a:r>
            <a:r>
              <a:rPr lang="en-US" b="1" dirty="0" smtClean="0"/>
              <a:t>not to </a:t>
            </a:r>
            <a:r>
              <a:rPr lang="en-US" dirty="0" smtClean="0"/>
              <a:t>present</a:t>
            </a:r>
            <a:r>
              <a:rPr lang="en-US" u="sng" dirty="0" smtClean="0"/>
              <a:t> </a:t>
            </a:r>
            <a:r>
              <a:rPr lang="en-US" dirty="0" smtClean="0"/>
              <a:t>the </a:t>
            </a:r>
            <a:r>
              <a:rPr lang="en-US" b="1" dirty="0"/>
              <a:t>same</a:t>
            </a:r>
            <a:r>
              <a:rPr lang="en-US" dirty="0"/>
              <a:t> data in </a:t>
            </a:r>
            <a:r>
              <a:rPr lang="en-US" b="1" dirty="0"/>
              <a:t>both</a:t>
            </a:r>
            <a:r>
              <a:rPr lang="en-US" dirty="0"/>
              <a:t> a figure </a:t>
            </a:r>
            <a:r>
              <a:rPr lang="en-US" dirty="0" smtClean="0"/>
              <a:t>and a </a:t>
            </a:r>
            <a:r>
              <a:rPr lang="en-US" dirty="0"/>
              <a:t>table, and </a:t>
            </a:r>
            <a:r>
              <a:rPr lang="en-US" b="1" dirty="0"/>
              <a:t>never </a:t>
            </a:r>
            <a:r>
              <a:rPr lang="en-US" dirty="0"/>
              <a:t>to </a:t>
            </a:r>
            <a:r>
              <a:rPr lang="en-US" b="1" dirty="0" smtClean="0"/>
              <a:t>repeat</a:t>
            </a:r>
            <a:r>
              <a:rPr lang="en-US" dirty="0" smtClean="0"/>
              <a:t> </a:t>
            </a:r>
            <a:r>
              <a:rPr lang="en-US" dirty="0"/>
              <a:t>data from figures or tables in </a:t>
            </a:r>
            <a:r>
              <a:rPr lang="en-US" dirty="0" smtClean="0"/>
              <a:t>the text.</a:t>
            </a:r>
          </a:p>
          <a:p>
            <a:pPr>
              <a:lnSpc>
                <a:spcPct val="150000"/>
              </a:lnSpc>
            </a:pPr>
            <a:r>
              <a:rPr lang="en-US" dirty="0"/>
              <a:t>Each table needs </a:t>
            </a:r>
            <a:r>
              <a:rPr lang="en-US" dirty="0">
                <a:solidFill>
                  <a:srgbClr val="FF0000"/>
                </a:solidFill>
              </a:rPr>
              <a:t>a title </a:t>
            </a:r>
            <a:r>
              <a:rPr lang="en-US" dirty="0"/>
              <a:t>that tells the reader </a:t>
            </a:r>
            <a:r>
              <a:rPr lang="en-US" dirty="0">
                <a:solidFill>
                  <a:srgbClr val="FF0000"/>
                </a:solidFill>
              </a:rPr>
              <a:t>how to </a:t>
            </a:r>
            <a:r>
              <a:rPr lang="en-US" dirty="0" smtClean="0">
                <a:solidFill>
                  <a:srgbClr val="FF0000"/>
                </a:solidFill>
              </a:rPr>
              <a:t>interpret the </a:t>
            </a:r>
            <a:r>
              <a:rPr lang="en-US" dirty="0">
                <a:solidFill>
                  <a:srgbClr val="FF0000"/>
                </a:solidFill>
              </a:rPr>
              <a:t>data</a:t>
            </a:r>
            <a:r>
              <a:rPr lang="en-US" dirty="0"/>
              <a:t>. </a:t>
            </a:r>
            <a:endParaRPr lang="en-US" dirty="0" smtClean="0"/>
          </a:p>
          <a:p>
            <a:pPr>
              <a:lnSpc>
                <a:spcPct val="150000"/>
              </a:lnSpc>
            </a:pPr>
            <a:r>
              <a:rPr lang="en-US" dirty="0" smtClean="0"/>
              <a:t>It is much better to have an </a:t>
            </a:r>
            <a:r>
              <a:rPr lang="en-US" dirty="0">
                <a:solidFill>
                  <a:srgbClr val="FF0000"/>
                </a:solidFill>
              </a:rPr>
              <a:t>inclusive </a:t>
            </a:r>
            <a:r>
              <a:rPr lang="en-US" dirty="0"/>
              <a:t>title</a:t>
            </a:r>
            <a:r>
              <a:rPr lang="en-US" dirty="0">
                <a:solidFill>
                  <a:srgbClr val="FF0000"/>
                </a:solidFill>
              </a:rPr>
              <a:t> </a:t>
            </a:r>
            <a:r>
              <a:rPr lang="en-US" dirty="0" smtClean="0"/>
              <a:t>and </a:t>
            </a:r>
            <a:r>
              <a:rPr lang="en-US" dirty="0" smtClean="0">
                <a:solidFill>
                  <a:srgbClr val="FF0000"/>
                </a:solidFill>
              </a:rPr>
              <a:t>detailed </a:t>
            </a:r>
            <a:r>
              <a:rPr lang="en-US" dirty="0"/>
              <a:t>row and column </a:t>
            </a:r>
            <a:r>
              <a:rPr lang="en-US" dirty="0">
                <a:solidFill>
                  <a:srgbClr val="FF0000"/>
                </a:solidFill>
              </a:rPr>
              <a:t>descriptors</a:t>
            </a:r>
            <a:r>
              <a:rPr lang="en-US" dirty="0"/>
              <a:t> </a:t>
            </a:r>
            <a:r>
              <a:rPr lang="en-US" b="1" dirty="0"/>
              <a:t>than </a:t>
            </a:r>
            <a:r>
              <a:rPr lang="en-US" dirty="0"/>
              <a:t>to put the </a:t>
            </a:r>
            <a:r>
              <a:rPr lang="en-US" b="1" dirty="0" smtClean="0"/>
              <a:t>essential information </a:t>
            </a:r>
            <a:r>
              <a:rPr lang="en-US" dirty="0"/>
              <a:t>into </a:t>
            </a:r>
            <a:r>
              <a:rPr lang="en-US" b="1" dirty="0" smtClean="0"/>
              <a:t>footnotes</a:t>
            </a:r>
            <a:r>
              <a:rPr lang="en-US" dirty="0" smtClean="0"/>
              <a:t>…</a:t>
            </a:r>
          </a:p>
        </p:txBody>
      </p:sp>
      <p:sp>
        <p:nvSpPr>
          <p:cNvPr id="4" name="Slide Number Placeholder 3"/>
          <p:cNvSpPr>
            <a:spLocks noGrp="1"/>
          </p:cNvSpPr>
          <p:nvPr>
            <p:ph type="sldNum" sz="quarter" idx="12"/>
          </p:nvPr>
        </p:nvSpPr>
        <p:spPr/>
        <p:txBody>
          <a:bodyPr/>
          <a:lstStyle/>
          <a:p>
            <a:fld id="{D089192B-DBFE-45E7-A9E8-094DD2DEA331}" type="slidenum">
              <a:rPr lang="en-US" smtClean="0"/>
              <a:t>49</a:t>
            </a:fld>
            <a:endParaRPr lang="en-US"/>
          </a:p>
        </p:txBody>
      </p:sp>
    </p:spTree>
    <p:extLst>
      <p:ext uri="{BB962C8B-B14F-4D97-AF65-F5344CB8AC3E}">
        <p14:creationId xmlns:p14="http://schemas.microsoft.com/office/powerpoint/2010/main" val="357561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 Raw data</a:t>
            </a:r>
            <a:endParaRPr lang="en-US" b="1" dirty="0"/>
          </a:p>
        </p:txBody>
      </p:sp>
      <p:sp>
        <p:nvSpPr>
          <p:cNvPr id="5" name="Slide Number Placeholder 4"/>
          <p:cNvSpPr>
            <a:spLocks noGrp="1"/>
          </p:cNvSpPr>
          <p:nvPr>
            <p:ph type="sldNum" sz="quarter" idx="12"/>
          </p:nvPr>
        </p:nvSpPr>
        <p:spPr/>
        <p:txBody>
          <a:bodyPr/>
          <a:lstStyle/>
          <a:p>
            <a:fld id="{8CCAF09E-2636-4365-87A2-B99EE88F8A50}" type="slidenum">
              <a:rPr lang="en-US" smtClean="0"/>
              <a:t>5</a:t>
            </a:fld>
            <a:endParaRPr lang="en-US"/>
          </a:p>
        </p:txBody>
      </p:sp>
      <p:sp>
        <p:nvSpPr>
          <p:cNvPr id="3" name="Content Placeholder 2"/>
          <p:cNvSpPr>
            <a:spLocks noGrp="1"/>
          </p:cNvSpPr>
          <p:nvPr>
            <p:ph sz="quarter" idx="1"/>
          </p:nvPr>
        </p:nvSpPr>
        <p:spPr/>
        <p:txBody>
          <a:bodyPr>
            <a:normAutofit/>
          </a:bodyPr>
          <a:lstStyle/>
          <a:p>
            <a:pPr marL="525463" indent="-273050"/>
            <a:r>
              <a:rPr lang="en-US" sz="3200" dirty="0" smtClean="0"/>
              <a:t>Avoid  </a:t>
            </a:r>
            <a:r>
              <a:rPr lang="en-US" sz="3200" dirty="0"/>
              <a:t>repeating the numbers that are already available in tables and </a:t>
            </a:r>
            <a:r>
              <a:rPr lang="en-US" sz="3200" dirty="0" smtClean="0"/>
              <a:t>figures</a:t>
            </a:r>
            <a:endParaRPr lang="en-US" sz="3200" dirty="0"/>
          </a:p>
          <a:p>
            <a:r>
              <a:rPr lang="en-US" sz="3200" dirty="0">
                <a:solidFill>
                  <a:srgbClr val="FF0000"/>
                </a:solidFill>
              </a:rPr>
              <a:t>Describe</a:t>
            </a:r>
            <a:r>
              <a:rPr lang="en-US" sz="3200" dirty="0"/>
              <a:t> what you found </a:t>
            </a:r>
            <a:r>
              <a:rPr lang="en-US" sz="3200" u="sng" dirty="0"/>
              <a:t>in the text </a:t>
            </a:r>
            <a:r>
              <a:rPr lang="en-US" sz="3200" dirty="0"/>
              <a:t>and then </a:t>
            </a:r>
            <a:r>
              <a:rPr lang="en-US" sz="3200" dirty="0">
                <a:solidFill>
                  <a:srgbClr val="FF0000"/>
                </a:solidFill>
              </a:rPr>
              <a:t>back it up </a:t>
            </a:r>
            <a:r>
              <a:rPr lang="en-US" sz="3200" dirty="0"/>
              <a:t>with </a:t>
            </a:r>
            <a:r>
              <a:rPr lang="en-US" sz="3200" dirty="0">
                <a:solidFill>
                  <a:srgbClr val="FF0000"/>
                </a:solidFill>
              </a:rPr>
              <a:t>results</a:t>
            </a:r>
            <a:r>
              <a:rPr lang="en-US" sz="3200" dirty="0"/>
              <a:t> that are shown </a:t>
            </a:r>
            <a:r>
              <a:rPr lang="en-US" sz="3200" u="sng" dirty="0"/>
              <a:t>in a figure or a table</a:t>
            </a:r>
          </a:p>
          <a:p>
            <a:endParaRPr lang="en-US" sz="3200" dirty="0"/>
          </a:p>
          <a:p>
            <a:pPr marL="525463" indent="-273050"/>
            <a:endParaRPr lang="en-US" sz="3200" dirty="0"/>
          </a:p>
        </p:txBody>
      </p:sp>
    </p:spTree>
    <p:extLst>
      <p:ext uri="{BB962C8B-B14F-4D97-AF65-F5344CB8AC3E}">
        <p14:creationId xmlns:p14="http://schemas.microsoft.com/office/powerpoint/2010/main" val="352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 and graphics</a:t>
            </a:r>
          </a:p>
        </p:txBody>
      </p:sp>
      <p:sp>
        <p:nvSpPr>
          <p:cNvPr id="3" name="Content Placeholder 2"/>
          <p:cNvSpPr>
            <a:spLocks noGrp="1"/>
          </p:cNvSpPr>
          <p:nvPr>
            <p:ph idx="1"/>
          </p:nvPr>
        </p:nvSpPr>
        <p:spPr>
          <a:xfrm>
            <a:off x="170121" y="1825625"/>
            <a:ext cx="11717079" cy="4351338"/>
          </a:xfrm>
        </p:spPr>
        <p:txBody>
          <a:bodyPr>
            <a:normAutofit/>
          </a:bodyPr>
          <a:lstStyle/>
          <a:p>
            <a:pPr>
              <a:lnSpc>
                <a:spcPct val="150000"/>
              </a:lnSpc>
            </a:pPr>
            <a:r>
              <a:rPr lang="en-US" dirty="0"/>
              <a:t>A cryptic approach is to show your </a:t>
            </a:r>
            <a:r>
              <a:rPr lang="en-US" b="1" dirty="0"/>
              <a:t>most </a:t>
            </a:r>
            <a:r>
              <a:rPr lang="en-US" b="1" dirty="0" smtClean="0"/>
              <a:t>important findings </a:t>
            </a:r>
            <a:r>
              <a:rPr lang="en-US" dirty="0"/>
              <a:t>as a </a:t>
            </a:r>
            <a:r>
              <a:rPr lang="en-US" dirty="0">
                <a:solidFill>
                  <a:srgbClr val="FF0000"/>
                </a:solidFill>
              </a:rPr>
              <a:t>figure</a:t>
            </a:r>
            <a:r>
              <a:rPr lang="en-US" dirty="0"/>
              <a:t>, but </a:t>
            </a:r>
            <a:r>
              <a:rPr lang="en-US" b="1" dirty="0"/>
              <a:t>only </a:t>
            </a:r>
            <a:r>
              <a:rPr lang="en-US" dirty="0"/>
              <a:t>as long as the figure </a:t>
            </a:r>
            <a:r>
              <a:rPr lang="en-US" b="1" dirty="0"/>
              <a:t>does </a:t>
            </a:r>
            <a:r>
              <a:rPr lang="en-US" b="1" u="sng" dirty="0"/>
              <a:t>not </a:t>
            </a:r>
            <a:r>
              <a:rPr lang="en-US" dirty="0" smtClean="0"/>
              <a:t>take up </a:t>
            </a:r>
            <a:r>
              <a:rPr lang="en-US" dirty="0"/>
              <a:t>much more space than reporting the data would</a:t>
            </a:r>
            <a:r>
              <a:rPr lang="en-US" dirty="0" smtClean="0"/>
              <a:t>.</a:t>
            </a:r>
          </a:p>
          <a:p>
            <a:pPr>
              <a:lnSpc>
                <a:spcPct val="150000"/>
              </a:lnSpc>
            </a:pPr>
            <a:r>
              <a:rPr lang="en-US" dirty="0"/>
              <a:t>The </a:t>
            </a:r>
            <a:r>
              <a:rPr lang="en-US" dirty="0" smtClean="0"/>
              <a:t>figure in </a:t>
            </a:r>
            <a:r>
              <a:rPr lang="en-US" dirty="0"/>
              <a:t>which you present your </a:t>
            </a:r>
            <a:r>
              <a:rPr lang="en-US" b="1" dirty="0"/>
              <a:t>main results </a:t>
            </a:r>
            <a:r>
              <a:rPr lang="en-US" dirty="0"/>
              <a:t>should be </a:t>
            </a:r>
            <a:r>
              <a:rPr lang="en-US" b="1" dirty="0" smtClean="0"/>
              <a:t>totally self-explanatory.</a:t>
            </a:r>
          </a:p>
          <a:p>
            <a:pPr>
              <a:lnSpc>
                <a:spcPct val="150000"/>
              </a:lnSpc>
            </a:pPr>
            <a:r>
              <a:rPr lang="en-US" b="1" i="1" dirty="0"/>
              <a:t>A </a:t>
            </a:r>
            <a:r>
              <a:rPr lang="en-US" b="1" i="1" dirty="0" smtClean="0"/>
              <a:t>good </a:t>
            </a:r>
            <a:r>
              <a:rPr lang="en-US" i="1" dirty="0" smtClean="0"/>
              <a:t>figure</a:t>
            </a:r>
            <a:r>
              <a:rPr lang="en-US" b="1" i="1" dirty="0" smtClean="0"/>
              <a:t> </a:t>
            </a:r>
            <a:r>
              <a:rPr lang="en-US" b="1" i="1" dirty="0"/>
              <a:t>tells </a:t>
            </a:r>
            <a:r>
              <a:rPr lang="en-US" i="1" dirty="0"/>
              <a:t>the story</a:t>
            </a:r>
            <a:r>
              <a:rPr lang="en-US" b="1" i="1" dirty="0"/>
              <a:t> in a single grab </a:t>
            </a:r>
            <a:r>
              <a:rPr lang="en-US" i="1" dirty="0"/>
              <a:t>and</a:t>
            </a:r>
            <a:r>
              <a:rPr lang="en-US" b="1" i="1" dirty="0"/>
              <a:t> stays in a </a:t>
            </a:r>
            <a:r>
              <a:rPr lang="en-US" b="1" i="1" dirty="0" smtClean="0"/>
              <a:t>reader’s mind</a:t>
            </a:r>
            <a:r>
              <a:rPr lang="en-US" b="1" i="1" dirty="0"/>
              <a:t>.</a:t>
            </a:r>
          </a:p>
        </p:txBody>
      </p:sp>
      <p:sp>
        <p:nvSpPr>
          <p:cNvPr id="4" name="Slide Number Placeholder 3"/>
          <p:cNvSpPr>
            <a:spLocks noGrp="1"/>
          </p:cNvSpPr>
          <p:nvPr>
            <p:ph type="sldNum" sz="quarter" idx="12"/>
          </p:nvPr>
        </p:nvSpPr>
        <p:spPr/>
        <p:txBody>
          <a:bodyPr/>
          <a:lstStyle/>
          <a:p>
            <a:fld id="{D089192B-DBFE-45E7-A9E8-094DD2DEA331}" type="slidenum">
              <a:rPr lang="en-US" smtClean="0"/>
              <a:t>50</a:t>
            </a:fld>
            <a:endParaRPr lang="en-US"/>
          </a:p>
        </p:txBody>
      </p:sp>
    </p:spTree>
    <p:extLst>
      <p:ext uri="{BB962C8B-B14F-4D97-AF65-F5344CB8AC3E}">
        <p14:creationId xmlns:p14="http://schemas.microsoft.com/office/powerpoint/2010/main" val="2646077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a:t>
            </a:r>
          </a:p>
        </p:txBody>
      </p:sp>
      <p:sp>
        <p:nvSpPr>
          <p:cNvPr id="3" name="Content Placeholder 2"/>
          <p:cNvSpPr>
            <a:spLocks noGrp="1"/>
          </p:cNvSpPr>
          <p:nvPr>
            <p:ph idx="1"/>
          </p:nvPr>
        </p:nvSpPr>
        <p:spPr/>
        <p:txBody>
          <a:bodyPr>
            <a:normAutofit/>
          </a:bodyPr>
          <a:lstStyle/>
          <a:p>
            <a:pPr>
              <a:lnSpc>
                <a:spcPct val="150000"/>
              </a:lnSpc>
            </a:pPr>
            <a:r>
              <a:rPr lang="en-US" dirty="0"/>
              <a:t>Figures that you use in talks to colleagues are often </a:t>
            </a:r>
            <a:r>
              <a:rPr lang="en-US" dirty="0" smtClean="0">
                <a:solidFill>
                  <a:srgbClr val="FF0000"/>
                </a:solidFill>
              </a:rPr>
              <a:t>too simplified </a:t>
            </a:r>
            <a:r>
              <a:rPr lang="en-US" dirty="0"/>
              <a:t>for a journal article in which </a:t>
            </a:r>
            <a:r>
              <a:rPr lang="en-US" dirty="0">
                <a:solidFill>
                  <a:srgbClr val="FF0000"/>
                </a:solidFill>
              </a:rPr>
              <a:t>all of the details </a:t>
            </a:r>
            <a:r>
              <a:rPr lang="en-US" dirty="0" smtClean="0">
                <a:solidFill>
                  <a:srgbClr val="FF0000"/>
                </a:solidFill>
              </a:rPr>
              <a:t>must be </a:t>
            </a:r>
            <a:r>
              <a:rPr lang="en-US" dirty="0">
                <a:solidFill>
                  <a:srgbClr val="FF0000"/>
                </a:solidFill>
              </a:rPr>
              <a:t>included in </a:t>
            </a:r>
            <a:r>
              <a:rPr lang="en-US" dirty="0"/>
              <a:t>the </a:t>
            </a:r>
            <a:r>
              <a:rPr lang="en-US" b="1" dirty="0"/>
              <a:t>absence</a:t>
            </a:r>
            <a:r>
              <a:rPr lang="en-US" dirty="0"/>
              <a:t> of any accompanying </a:t>
            </a:r>
            <a:r>
              <a:rPr lang="en-US" b="1" dirty="0" smtClean="0"/>
              <a:t>oral explanations</a:t>
            </a:r>
            <a:r>
              <a:rPr lang="en-US" dirty="0" smtClean="0"/>
              <a:t>.</a:t>
            </a:r>
          </a:p>
          <a:p>
            <a:pPr>
              <a:lnSpc>
                <a:spcPct val="150000"/>
              </a:lnSpc>
            </a:pPr>
            <a:r>
              <a:rPr lang="en-US" dirty="0"/>
              <a:t>However, figures with </a:t>
            </a:r>
            <a:r>
              <a:rPr lang="en-US" dirty="0">
                <a:solidFill>
                  <a:srgbClr val="FF0000"/>
                </a:solidFill>
              </a:rPr>
              <a:t>too much </a:t>
            </a:r>
            <a:r>
              <a:rPr lang="en-US" dirty="0"/>
              <a:t>detail </a:t>
            </a:r>
            <a:r>
              <a:rPr lang="en-US" dirty="0" smtClean="0"/>
              <a:t>become</a:t>
            </a:r>
            <a:r>
              <a:rPr lang="en-US" b="1" dirty="0" smtClean="0"/>
              <a:t> complicated </a:t>
            </a:r>
            <a:r>
              <a:rPr lang="en-US" dirty="0"/>
              <a:t>and </a:t>
            </a:r>
            <a:r>
              <a:rPr lang="en-US" b="1" dirty="0"/>
              <a:t>difficult to understand </a:t>
            </a:r>
            <a:r>
              <a:rPr lang="en-US" dirty="0"/>
              <a:t>when the </a:t>
            </a:r>
            <a:r>
              <a:rPr lang="en-US" dirty="0" smtClean="0"/>
              <a:t>message </a:t>
            </a:r>
            <a:r>
              <a:rPr lang="en-US" b="1" dirty="0" smtClean="0">
                <a:solidFill>
                  <a:srgbClr val="FF0000"/>
                </a:solidFill>
              </a:rPr>
              <a:t>gets </a:t>
            </a:r>
            <a:r>
              <a:rPr lang="en-US" b="1" dirty="0">
                <a:solidFill>
                  <a:srgbClr val="FF0000"/>
                </a:solidFill>
              </a:rPr>
              <a:t>lost </a:t>
            </a:r>
            <a:r>
              <a:rPr lang="en-US" dirty="0"/>
              <a:t>in the graphics and the explanations</a:t>
            </a:r>
            <a:r>
              <a:rPr lang="en-US" dirty="0" smtClean="0"/>
              <a:t>.</a:t>
            </a:r>
          </a:p>
        </p:txBody>
      </p:sp>
      <p:sp>
        <p:nvSpPr>
          <p:cNvPr id="4" name="Slide Number Placeholder 3"/>
          <p:cNvSpPr>
            <a:spLocks noGrp="1"/>
          </p:cNvSpPr>
          <p:nvPr>
            <p:ph type="sldNum" sz="quarter" idx="12"/>
          </p:nvPr>
        </p:nvSpPr>
        <p:spPr/>
        <p:txBody>
          <a:bodyPr/>
          <a:lstStyle/>
          <a:p>
            <a:fld id="{D089192B-DBFE-45E7-A9E8-094DD2DEA331}" type="slidenum">
              <a:rPr lang="en-US" smtClean="0"/>
              <a:t>51</a:t>
            </a:fld>
            <a:endParaRPr lang="en-US"/>
          </a:p>
        </p:txBody>
      </p:sp>
    </p:spTree>
    <p:extLst>
      <p:ext uri="{BB962C8B-B14F-4D97-AF65-F5344CB8AC3E}">
        <p14:creationId xmlns:p14="http://schemas.microsoft.com/office/powerpoint/2010/main" val="1731552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a:t>
            </a:r>
          </a:p>
        </p:txBody>
      </p:sp>
      <p:sp>
        <p:nvSpPr>
          <p:cNvPr id="3" name="Content Placeholder 2"/>
          <p:cNvSpPr>
            <a:spLocks noGrp="1"/>
          </p:cNvSpPr>
          <p:nvPr>
            <p:ph idx="1"/>
          </p:nvPr>
        </p:nvSpPr>
        <p:spPr/>
        <p:txBody>
          <a:bodyPr/>
          <a:lstStyle/>
          <a:p>
            <a:pPr>
              <a:lnSpc>
                <a:spcPct val="150000"/>
              </a:lnSpc>
            </a:pPr>
            <a:r>
              <a:rPr lang="en-US" dirty="0"/>
              <a:t>Also, the figure </a:t>
            </a:r>
            <a:r>
              <a:rPr lang="en-US" b="1" dirty="0"/>
              <a:t>legend </a:t>
            </a:r>
            <a:r>
              <a:rPr lang="en-US" dirty="0"/>
              <a:t>should be </a:t>
            </a:r>
            <a:r>
              <a:rPr lang="en-US" b="1" dirty="0"/>
              <a:t>comprehensive</a:t>
            </a:r>
            <a:r>
              <a:rPr lang="en-US" dirty="0"/>
              <a:t> </a:t>
            </a:r>
            <a:r>
              <a:rPr lang="en-US" dirty="0" smtClean="0"/>
              <a:t>so that </a:t>
            </a:r>
            <a:r>
              <a:rPr lang="en-US" dirty="0"/>
              <a:t>the figure can be </a:t>
            </a:r>
            <a:r>
              <a:rPr lang="en-US" b="1" dirty="0"/>
              <a:t>fully understood </a:t>
            </a:r>
            <a:r>
              <a:rPr lang="en-US" dirty="0">
                <a:solidFill>
                  <a:srgbClr val="FF0000"/>
                </a:solidFill>
              </a:rPr>
              <a:t>without</a:t>
            </a:r>
            <a:r>
              <a:rPr lang="en-US" dirty="0"/>
              <a:t> recourse </a:t>
            </a:r>
            <a:r>
              <a:rPr lang="en-US" dirty="0" smtClean="0"/>
              <a:t>to reading </a:t>
            </a:r>
            <a:r>
              <a:rPr lang="en-US" b="1" dirty="0"/>
              <a:t>explanatory text </a:t>
            </a:r>
            <a:r>
              <a:rPr lang="en-US" dirty="0"/>
              <a:t>in the results section.</a:t>
            </a:r>
          </a:p>
        </p:txBody>
      </p:sp>
      <p:sp>
        <p:nvSpPr>
          <p:cNvPr id="4" name="Slide Number Placeholder 3"/>
          <p:cNvSpPr>
            <a:spLocks noGrp="1"/>
          </p:cNvSpPr>
          <p:nvPr>
            <p:ph type="sldNum" sz="quarter" idx="12"/>
          </p:nvPr>
        </p:nvSpPr>
        <p:spPr/>
        <p:txBody>
          <a:bodyPr/>
          <a:lstStyle/>
          <a:p>
            <a:fld id="{D089192B-DBFE-45E7-A9E8-094DD2DEA331}" type="slidenum">
              <a:rPr lang="en-US" smtClean="0"/>
              <a:t>52</a:t>
            </a:fld>
            <a:endParaRPr lang="en-US"/>
          </a:p>
        </p:txBody>
      </p:sp>
    </p:spTree>
    <p:extLst>
      <p:ext uri="{BB962C8B-B14F-4D97-AF65-F5344CB8AC3E}">
        <p14:creationId xmlns:p14="http://schemas.microsoft.com/office/powerpoint/2010/main" val="25536187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26400" y="419400"/>
            <a:ext cx="6739200" cy="6019200"/>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53</a:t>
            </a:fld>
            <a:endParaRPr lang="en-US"/>
          </a:p>
        </p:txBody>
      </p:sp>
    </p:spTree>
    <p:extLst>
      <p:ext uri="{BB962C8B-B14F-4D97-AF65-F5344CB8AC3E}">
        <p14:creationId xmlns:p14="http://schemas.microsoft.com/office/powerpoint/2010/main" val="1771294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9098" y="1825625"/>
            <a:ext cx="10864702" cy="4351338"/>
          </a:xfrm>
        </p:spPr>
        <p:txBody>
          <a:bodyPr/>
          <a:lstStyle/>
          <a:p>
            <a:endParaRPr lang="en-US" dirty="0"/>
          </a:p>
        </p:txBody>
      </p:sp>
      <p:pic>
        <p:nvPicPr>
          <p:cNvPr id="4" name="Picture 3"/>
          <p:cNvPicPr>
            <a:picLocks noChangeAspect="1"/>
          </p:cNvPicPr>
          <p:nvPr/>
        </p:nvPicPr>
        <p:blipFill>
          <a:blip r:embed="rId3"/>
          <a:stretch>
            <a:fillRect/>
          </a:stretch>
        </p:blipFill>
        <p:spPr>
          <a:xfrm>
            <a:off x="2909887" y="319087"/>
            <a:ext cx="6372225" cy="6219825"/>
          </a:xfrm>
          <a:prstGeom prst="rect">
            <a:avLst/>
          </a:prstGeom>
        </p:spPr>
      </p:pic>
      <p:sp>
        <p:nvSpPr>
          <p:cNvPr id="5" name="Slide Number Placeholder 4"/>
          <p:cNvSpPr>
            <a:spLocks noGrp="1"/>
          </p:cNvSpPr>
          <p:nvPr>
            <p:ph type="sldNum" sz="quarter" idx="12"/>
          </p:nvPr>
        </p:nvSpPr>
        <p:spPr/>
        <p:txBody>
          <a:bodyPr/>
          <a:lstStyle/>
          <a:p>
            <a:fld id="{D089192B-DBFE-45E7-A9E8-094DD2DEA331}" type="slidenum">
              <a:rPr lang="en-US" smtClean="0"/>
              <a:t>54</a:t>
            </a:fld>
            <a:endParaRPr lang="en-US"/>
          </a:p>
        </p:txBody>
      </p:sp>
    </p:spTree>
    <p:extLst>
      <p:ext uri="{BB962C8B-B14F-4D97-AF65-F5344CB8AC3E}">
        <p14:creationId xmlns:p14="http://schemas.microsoft.com/office/powerpoint/2010/main" val="161336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a:t>
            </a:r>
          </a:p>
        </p:txBody>
      </p:sp>
      <p:sp>
        <p:nvSpPr>
          <p:cNvPr id="3" name="Content Placeholder 2"/>
          <p:cNvSpPr>
            <a:spLocks noGrp="1"/>
          </p:cNvSpPr>
          <p:nvPr>
            <p:ph idx="1"/>
          </p:nvPr>
        </p:nvSpPr>
        <p:spPr>
          <a:xfrm>
            <a:off x="658368" y="1847850"/>
            <a:ext cx="10695432" cy="4351338"/>
          </a:xfrm>
        </p:spPr>
        <p:txBody>
          <a:bodyPr/>
          <a:lstStyle/>
          <a:p>
            <a:pPr>
              <a:lnSpc>
                <a:spcPct val="150000"/>
              </a:lnSpc>
            </a:pPr>
            <a:r>
              <a:rPr lang="en-US" dirty="0"/>
              <a:t>Pie charts, which are often useful in </a:t>
            </a:r>
            <a:r>
              <a:rPr lang="en-US" dirty="0">
                <a:solidFill>
                  <a:srgbClr val="FF0000"/>
                </a:solidFill>
              </a:rPr>
              <a:t>oral presentations</a:t>
            </a:r>
            <a:r>
              <a:rPr lang="en-US" dirty="0"/>
              <a:t>, </a:t>
            </a:r>
            <a:r>
              <a:rPr lang="en-US" dirty="0" smtClean="0"/>
              <a:t>have </a:t>
            </a:r>
            <a:r>
              <a:rPr lang="en-US" b="1" dirty="0" smtClean="0"/>
              <a:t>few </a:t>
            </a:r>
            <a:r>
              <a:rPr lang="en-US" dirty="0"/>
              <a:t>applications in published journal articles. </a:t>
            </a:r>
            <a:endParaRPr lang="fa-IR" dirty="0" smtClean="0"/>
          </a:p>
          <a:p>
            <a:pPr>
              <a:lnSpc>
                <a:spcPct val="150000"/>
              </a:lnSpc>
            </a:pPr>
            <a:r>
              <a:rPr lang="en-US" dirty="0" smtClean="0"/>
              <a:t>They </a:t>
            </a:r>
            <a:r>
              <a:rPr lang="en-US" dirty="0"/>
              <a:t>are </a:t>
            </a:r>
            <a:r>
              <a:rPr lang="en-US" b="1" dirty="0" smtClean="0"/>
              <a:t>space greedy</a:t>
            </a:r>
            <a:r>
              <a:rPr lang="en-US" dirty="0"/>
              <a:t>, the information </a:t>
            </a:r>
            <a:r>
              <a:rPr lang="en-US" b="1" dirty="0"/>
              <a:t>cannot</a:t>
            </a:r>
            <a:r>
              <a:rPr lang="en-US" dirty="0"/>
              <a:t> usually be used to provide </a:t>
            </a:r>
            <a:r>
              <a:rPr lang="en-US" dirty="0" smtClean="0"/>
              <a:t>an</a:t>
            </a:r>
            <a:r>
              <a:rPr lang="en-US" u="sng" dirty="0" smtClean="0"/>
              <a:t> </a:t>
            </a:r>
            <a:r>
              <a:rPr lang="en-US" b="1" dirty="0" smtClean="0"/>
              <a:t>accurate </a:t>
            </a:r>
            <a:r>
              <a:rPr lang="en-US" b="1" dirty="0"/>
              <a:t>comparison </a:t>
            </a:r>
            <a:r>
              <a:rPr lang="en-US" dirty="0"/>
              <a:t>of results between </a:t>
            </a:r>
            <a:r>
              <a:rPr lang="en-US" dirty="0" smtClean="0"/>
              <a:t>groups.</a:t>
            </a:r>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55</a:t>
            </a:fld>
            <a:endParaRPr lang="en-US"/>
          </a:p>
        </p:txBody>
      </p:sp>
    </p:spTree>
    <p:extLst>
      <p:ext uri="{BB962C8B-B14F-4D97-AF65-F5344CB8AC3E}">
        <p14:creationId xmlns:p14="http://schemas.microsoft.com/office/powerpoint/2010/main" val="795213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Never be tempted to </a:t>
            </a:r>
            <a:r>
              <a:rPr lang="en-US" dirty="0" smtClean="0"/>
              <a:t>use three-dimensional </a:t>
            </a:r>
            <a:r>
              <a:rPr lang="en-US" dirty="0"/>
              <a:t>“box” histograms rather than </a:t>
            </a:r>
            <a:r>
              <a:rPr lang="en-US" dirty="0" smtClean="0"/>
              <a:t>single dimensional </a:t>
            </a:r>
            <a:r>
              <a:rPr lang="en-US" dirty="0"/>
              <a:t>histograms.</a:t>
            </a:r>
          </a:p>
        </p:txBody>
      </p:sp>
      <p:sp>
        <p:nvSpPr>
          <p:cNvPr id="4" name="Slide Number Placeholder 3"/>
          <p:cNvSpPr>
            <a:spLocks noGrp="1"/>
          </p:cNvSpPr>
          <p:nvPr>
            <p:ph type="sldNum" sz="quarter" idx="12"/>
          </p:nvPr>
        </p:nvSpPr>
        <p:spPr/>
        <p:txBody>
          <a:bodyPr/>
          <a:lstStyle/>
          <a:p>
            <a:fld id="{D089192B-DBFE-45E7-A9E8-094DD2DEA331}" type="slidenum">
              <a:rPr lang="en-US" smtClean="0"/>
              <a:t>56</a:t>
            </a:fld>
            <a:endParaRPr lang="en-US"/>
          </a:p>
        </p:txBody>
      </p:sp>
    </p:spTree>
    <p:extLst>
      <p:ext uri="{BB962C8B-B14F-4D97-AF65-F5344CB8AC3E}">
        <p14:creationId xmlns:p14="http://schemas.microsoft.com/office/powerpoint/2010/main" val="340133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Figures</a:t>
            </a:r>
          </a:p>
        </p:txBody>
      </p:sp>
      <p:sp>
        <p:nvSpPr>
          <p:cNvPr id="3" name="Content Placeholder 2"/>
          <p:cNvSpPr>
            <a:spLocks noGrp="1"/>
          </p:cNvSpPr>
          <p:nvPr>
            <p:ph idx="1"/>
          </p:nvPr>
        </p:nvSpPr>
        <p:spPr>
          <a:xfrm>
            <a:off x="838199" y="1825625"/>
            <a:ext cx="10921409" cy="4351338"/>
          </a:xfrm>
        </p:spPr>
        <p:txBody>
          <a:bodyPr>
            <a:normAutofit/>
          </a:bodyPr>
          <a:lstStyle/>
          <a:p>
            <a:pPr>
              <a:lnSpc>
                <a:spcPct val="150000"/>
              </a:lnSpc>
            </a:pPr>
            <a:r>
              <a:rPr lang="en-US" dirty="0"/>
              <a:t>As with tables, figures should be printed on separate </a:t>
            </a:r>
            <a:r>
              <a:rPr lang="en-US" dirty="0" smtClean="0"/>
              <a:t>pages and </a:t>
            </a:r>
            <a:r>
              <a:rPr lang="en-US" dirty="0"/>
              <a:t>included at the end of the manuscript. </a:t>
            </a:r>
            <a:endParaRPr lang="fa-IR" dirty="0" smtClean="0"/>
          </a:p>
          <a:p>
            <a:pPr>
              <a:lnSpc>
                <a:spcPct val="150000"/>
              </a:lnSpc>
            </a:pPr>
            <a:r>
              <a:rPr lang="en-US" dirty="0" smtClean="0">
                <a:solidFill>
                  <a:srgbClr val="FF0000"/>
                </a:solidFill>
              </a:rPr>
              <a:t>Unlike </a:t>
            </a:r>
            <a:r>
              <a:rPr lang="en-US" dirty="0"/>
              <a:t>tables, </a:t>
            </a:r>
            <a:r>
              <a:rPr lang="en-US" b="1" dirty="0" smtClean="0"/>
              <a:t>the</a:t>
            </a:r>
            <a:r>
              <a:rPr lang="fa-IR" b="1" dirty="0" smtClean="0"/>
              <a:t> </a:t>
            </a:r>
            <a:r>
              <a:rPr lang="en-US" b="1" dirty="0" smtClean="0"/>
              <a:t>figure </a:t>
            </a:r>
            <a:r>
              <a:rPr lang="en-US" b="1" dirty="0"/>
              <a:t>titles, or legends </a:t>
            </a:r>
            <a:r>
              <a:rPr lang="en-US" dirty="0" smtClean="0"/>
              <a:t>are </a:t>
            </a:r>
            <a:r>
              <a:rPr lang="en-US" dirty="0"/>
              <a:t>usually listed </a:t>
            </a:r>
            <a:r>
              <a:rPr lang="en-US" dirty="0" smtClean="0"/>
              <a:t>on</a:t>
            </a:r>
            <a:r>
              <a:rPr lang="fa-IR" dirty="0" smtClean="0"/>
              <a:t> </a:t>
            </a:r>
            <a:r>
              <a:rPr lang="en-US" dirty="0" smtClean="0">
                <a:solidFill>
                  <a:srgbClr val="FF0000"/>
                </a:solidFill>
              </a:rPr>
              <a:t>a </a:t>
            </a:r>
            <a:r>
              <a:rPr lang="en-US" b="1" dirty="0"/>
              <a:t>separate page </a:t>
            </a:r>
            <a:r>
              <a:rPr lang="en-US" dirty="0"/>
              <a:t>under the heading </a:t>
            </a:r>
            <a:r>
              <a:rPr lang="en-US" b="1" dirty="0"/>
              <a:t>“Legends to figures”.</a:t>
            </a:r>
            <a:r>
              <a:rPr lang="en-US" dirty="0"/>
              <a:t> </a:t>
            </a:r>
          </a:p>
        </p:txBody>
      </p:sp>
      <p:sp>
        <p:nvSpPr>
          <p:cNvPr id="4" name="Slide Number Placeholder 3"/>
          <p:cNvSpPr>
            <a:spLocks noGrp="1"/>
          </p:cNvSpPr>
          <p:nvPr>
            <p:ph type="sldNum" sz="quarter" idx="12"/>
          </p:nvPr>
        </p:nvSpPr>
        <p:spPr/>
        <p:txBody>
          <a:bodyPr/>
          <a:lstStyle/>
          <a:p>
            <a:fld id="{D089192B-DBFE-45E7-A9E8-094DD2DEA331}" type="slidenum">
              <a:rPr lang="en-US" smtClean="0"/>
              <a:t>57</a:t>
            </a:fld>
            <a:endParaRPr lang="en-US"/>
          </a:p>
        </p:txBody>
      </p:sp>
    </p:spTree>
    <p:extLst>
      <p:ext uri="{BB962C8B-B14F-4D97-AF65-F5344CB8AC3E}">
        <p14:creationId xmlns:p14="http://schemas.microsoft.com/office/powerpoint/2010/main" val="2386282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a:t>
            </a:r>
          </a:p>
        </p:txBody>
      </p:sp>
      <p:sp>
        <p:nvSpPr>
          <p:cNvPr id="3" name="Content Placeholder 2"/>
          <p:cNvSpPr>
            <a:spLocks noGrp="1"/>
          </p:cNvSpPr>
          <p:nvPr>
            <p:ph idx="1"/>
          </p:nvPr>
        </p:nvSpPr>
        <p:spPr/>
        <p:txBody>
          <a:bodyPr/>
          <a:lstStyle/>
          <a:p>
            <a:r>
              <a:rPr lang="en-US" dirty="0"/>
              <a:t>To describe the baseline characteristics of the </a:t>
            </a:r>
            <a:r>
              <a:rPr lang="en-US" dirty="0" smtClean="0"/>
              <a:t>participants in </a:t>
            </a:r>
            <a:r>
              <a:rPr lang="en-US" dirty="0"/>
              <a:t>any type of study, </a:t>
            </a:r>
            <a:r>
              <a:rPr lang="en-US" dirty="0">
                <a:solidFill>
                  <a:srgbClr val="FF0000"/>
                </a:solidFill>
              </a:rPr>
              <a:t>always use a table </a:t>
            </a:r>
            <a:r>
              <a:rPr lang="en-US" dirty="0"/>
              <a:t>and never use a figure</a:t>
            </a:r>
            <a:r>
              <a:rPr lang="en-US" dirty="0" smtClean="0"/>
              <a:t>.</a:t>
            </a:r>
          </a:p>
          <a:p>
            <a:pPr>
              <a:buFont typeface="Wingdings" panose="05000000000000000000" pitchFamily="2" charset="2"/>
              <a:buChar char="Ø"/>
            </a:pPr>
            <a:r>
              <a:rPr lang="en-US" dirty="0" smtClean="0"/>
              <a:t>The baseline characteristics also define the </a:t>
            </a:r>
            <a:r>
              <a:rPr lang="en-US" dirty="0" smtClean="0">
                <a:solidFill>
                  <a:srgbClr val="FF0000"/>
                </a:solidFill>
              </a:rPr>
              <a:t>generalizability</a:t>
            </a:r>
            <a:r>
              <a:rPr lang="en-US" dirty="0" smtClean="0"/>
              <a:t> of your results</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D089192B-DBFE-45E7-A9E8-094DD2DEA331}" type="slidenum">
              <a:rPr lang="en-US" smtClean="0"/>
              <a:t>6</a:t>
            </a:fld>
            <a:endParaRPr lang="en-US"/>
          </a:p>
        </p:txBody>
      </p:sp>
    </p:spTree>
    <p:extLst>
      <p:ext uri="{BB962C8B-B14F-4D97-AF65-F5344CB8AC3E}">
        <p14:creationId xmlns:p14="http://schemas.microsoft.com/office/powerpoint/2010/main" val="142188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escriptive </a:t>
            </a:r>
            <a:r>
              <a:rPr lang="en-US" dirty="0"/>
              <a:t>statistics</a:t>
            </a:r>
          </a:p>
        </p:txBody>
      </p:sp>
      <p:sp>
        <p:nvSpPr>
          <p:cNvPr id="3" name="Content Placeholder 2"/>
          <p:cNvSpPr>
            <a:spLocks noGrp="1"/>
          </p:cNvSpPr>
          <p:nvPr>
            <p:ph idx="1"/>
          </p:nvPr>
        </p:nvSpPr>
        <p:spPr/>
        <p:txBody>
          <a:bodyPr/>
          <a:lstStyle/>
          <a:p>
            <a:pPr>
              <a:lnSpc>
                <a:spcPct val="150000"/>
              </a:lnSpc>
            </a:pPr>
            <a:r>
              <a:rPr lang="en-US" dirty="0"/>
              <a:t>In any study, </a:t>
            </a:r>
            <a:r>
              <a:rPr lang="en-US" dirty="0">
                <a:solidFill>
                  <a:srgbClr val="FF0000"/>
                </a:solidFill>
              </a:rPr>
              <a:t>a percentage</a:t>
            </a:r>
            <a:r>
              <a:rPr lang="en-US" dirty="0"/>
              <a:t>, </a:t>
            </a:r>
            <a:r>
              <a:rPr lang="en-US" dirty="0">
                <a:solidFill>
                  <a:srgbClr val="FF0000"/>
                </a:solidFill>
              </a:rPr>
              <a:t>the mean and its standard </a:t>
            </a:r>
            <a:r>
              <a:rPr lang="en-US" dirty="0" smtClean="0">
                <a:solidFill>
                  <a:srgbClr val="FF0000"/>
                </a:solidFill>
              </a:rPr>
              <a:t>deviation</a:t>
            </a:r>
            <a:r>
              <a:rPr lang="en-US" dirty="0" smtClean="0"/>
              <a:t>, or </a:t>
            </a:r>
            <a:r>
              <a:rPr lang="en-US" dirty="0">
                <a:solidFill>
                  <a:srgbClr val="FF0000"/>
                </a:solidFill>
              </a:rPr>
              <a:t>the median and its interquartile range </a:t>
            </a:r>
            <a:r>
              <a:rPr lang="en-US" dirty="0"/>
              <a:t>are the </a:t>
            </a:r>
            <a:r>
              <a:rPr lang="en-US" dirty="0" smtClean="0"/>
              <a:t>most appropriate </a:t>
            </a:r>
            <a:r>
              <a:rPr lang="en-US" dirty="0"/>
              <a:t>descriptive statistics depending on the </a:t>
            </a:r>
            <a:r>
              <a:rPr lang="en-US" dirty="0" smtClean="0"/>
              <a:t>information that </a:t>
            </a:r>
            <a:r>
              <a:rPr lang="en-US" dirty="0"/>
              <a:t>you are describing.</a:t>
            </a:r>
          </a:p>
        </p:txBody>
      </p:sp>
      <p:sp>
        <p:nvSpPr>
          <p:cNvPr id="4" name="Slide Number Placeholder 3"/>
          <p:cNvSpPr>
            <a:spLocks noGrp="1"/>
          </p:cNvSpPr>
          <p:nvPr>
            <p:ph type="sldNum" sz="quarter" idx="12"/>
          </p:nvPr>
        </p:nvSpPr>
        <p:spPr/>
        <p:txBody>
          <a:bodyPr/>
          <a:lstStyle/>
          <a:p>
            <a:fld id="{D089192B-DBFE-45E7-A9E8-094DD2DEA331}" type="slidenum">
              <a:rPr lang="en-US" smtClean="0"/>
              <a:t>7</a:t>
            </a:fld>
            <a:endParaRPr lang="en-US"/>
          </a:p>
        </p:txBody>
      </p:sp>
    </p:spTree>
    <p:extLst>
      <p:ext uri="{BB962C8B-B14F-4D97-AF65-F5344CB8AC3E}">
        <p14:creationId xmlns:p14="http://schemas.microsoft.com/office/powerpoint/2010/main" val="208434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89192B-DBFE-45E7-A9E8-094DD2DEA331}" type="slidenum">
              <a:rPr lang="en-US" smtClean="0"/>
              <a:t>8</a:t>
            </a:fld>
            <a:endParaRPr lang="en-US"/>
          </a:p>
        </p:txBody>
      </p:sp>
      <p:pic>
        <p:nvPicPr>
          <p:cNvPr id="5" name="Picture 4"/>
          <p:cNvPicPr>
            <a:picLocks noChangeAspect="1"/>
          </p:cNvPicPr>
          <p:nvPr/>
        </p:nvPicPr>
        <p:blipFill>
          <a:blip r:embed="rId2"/>
          <a:stretch>
            <a:fillRect/>
          </a:stretch>
        </p:blipFill>
        <p:spPr>
          <a:xfrm>
            <a:off x="2334000" y="1806600"/>
            <a:ext cx="7524000" cy="3244800"/>
          </a:xfrm>
          <a:prstGeom prst="rect">
            <a:avLst/>
          </a:prstGeom>
        </p:spPr>
      </p:pic>
    </p:spTree>
    <p:extLst>
      <p:ext uri="{BB962C8B-B14F-4D97-AF65-F5344CB8AC3E}">
        <p14:creationId xmlns:p14="http://schemas.microsoft.com/office/powerpoint/2010/main" val="11673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89192B-DBFE-45E7-A9E8-094DD2DEA331}" type="slidenum">
              <a:rPr lang="en-US" smtClean="0"/>
              <a:t>9</a:t>
            </a:fld>
            <a:endParaRPr lang="en-US"/>
          </a:p>
        </p:txBody>
      </p:sp>
      <p:pic>
        <p:nvPicPr>
          <p:cNvPr id="5" name="Picture 4"/>
          <p:cNvPicPr>
            <a:picLocks noChangeAspect="1"/>
          </p:cNvPicPr>
          <p:nvPr/>
        </p:nvPicPr>
        <p:blipFill rotWithShape="1">
          <a:blip r:embed="rId3"/>
          <a:srcRect b="21388"/>
          <a:stretch/>
        </p:blipFill>
        <p:spPr>
          <a:xfrm>
            <a:off x="2640000" y="1027906"/>
            <a:ext cx="6912000" cy="4867650"/>
          </a:xfrm>
          <a:prstGeom prst="rect">
            <a:avLst/>
          </a:prstGeom>
        </p:spPr>
      </p:pic>
    </p:spTree>
    <p:extLst>
      <p:ext uri="{BB962C8B-B14F-4D97-AF65-F5344CB8AC3E}">
        <p14:creationId xmlns:p14="http://schemas.microsoft.com/office/powerpoint/2010/main" val="1368555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3307</Words>
  <Application>Microsoft Office PowerPoint</Application>
  <PresentationFormat>Widescreen</PresentationFormat>
  <Paragraphs>344</Paragraphs>
  <Slides>57</Slides>
  <Notes>35</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Wingdings</vt:lpstr>
      <vt:lpstr>Office Theme</vt:lpstr>
      <vt:lpstr>Results </vt:lpstr>
      <vt:lpstr>Results </vt:lpstr>
      <vt:lpstr>PowerPoint Presentation</vt:lpstr>
      <vt:lpstr>Results </vt:lpstr>
      <vt:lpstr>Results ≠ Raw data</vt:lpstr>
      <vt:lpstr>Baseline characteristics</vt:lpstr>
      <vt:lpstr>Descriptive statistics</vt:lpstr>
      <vt:lpstr>PowerPoint Presentation</vt:lpstr>
      <vt:lpstr>PowerPoint Presentation</vt:lpstr>
      <vt:lpstr>Results </vt:lpstr>
      <vt:lpstr>PowerPoint Presentation</vt:lpstr>
      <vt:lpstr>PowerPoint Presentation</vt:lpstr>
      <vt:lpstr>Baseline characteristics</vt:lpstr>
      <vt:lpstr>PowerPoint Presentation</vt:lpstr>
      <vt:lpstr>PowerPoint Presentation</vt:lpstr>
      <vt:lpstr>PowerPoint Presentation</vt:lpstr>
      <vt:lpstr>To describe the data shown in Figure 3.3 you can say: </vt:lpstr>
      <vt:lpstr>Note …</vt:lpstr>
      <vt:lpstr>PowerPoint Presentation</vt:lpstr>
      <vt:lpstr>PowerPoint Presentation</vt:lpstr>
      <vt:lpstr>Data analyses: The use of units </vt:lpstr>
      <vt:lpstr>Data analyses: The use of units </vt:lpstr>
      <vt:lpstr>Note ..</vt:lpstr>
      <vt:lpstr>Note ..</vt:lpstr>
      <vt:lpstr>Note ..</vt:lpstr>
      <vt:lpstr>PowerPoint Presentation</vt:lpstr>
      <vt:lpstr>Randomized controlled trials</vt:lpstr>
      <vt:lpstr>CONSORT guidelines</vt:lpstr>
      <vt:lpstr>CONSORT guidelines</vt:lpstr>
      <vt:lpstr>Case–control studies</vt:lpstr>
      <vt:lpstr>Interpretation of results</vt:lpstr>
      <vt:lpstr>Interpretation of results</vt:lpstr>
      <vt:lpstr>Note ..</vt:lpstr>
      <vt:lpstr>Note …</vt:lpstr>
      <vt:lpstr>Note </vt:lpstr>
      <vt:lpstr>Note ..</vt:lpstr>
      <vt:lpstr>Note ..</vt:lpstr>
      <vt:lpstr>Note </vt:lpstr>
      <vt:lpstr>Example </vt:lpstr>
      <vt:lpstr>Interpreting marginal P values</vt:lpstr>
      <vt:lpstr>Interpreting marginal P values</vt:lpstr>
      <vt:lpstr>Note ..</vt:lpstr>
      <vt:lpstr>PowerPoint Presentation</vt:lpstr>
      <vt:lpstr>Tables</vt:lpstr>
      <vt:lpstr>Tables </vt:lpstr>
      <vt:lpstr>Example </vt:lpstr>
      <vt:lpstr>PowerPoint Presentation</vt:lpstr>
      <vt:lpstr>Tables </vt:lpstr>
      <vt:lpstr>Tables </vt:lpstr>
      <vt:lpstr>Figures and graphics</vt:lpstr>
      <vt:lpstr>Figures</vt:lpstr>
      <vt:lpstr>Figures</vt:lpstr>
      <vt:lpstr>PowerPoint Presentation</vt:lpstr>
      <vt:lpstr>PowerPoint Presentation</vt:lpstr>
      <vt:lpstr>Figures</vt:lpstr>
      <vt:lpstr>PowerPoint Presentation</vt:lpstr>
      <vt:lpstr>Figures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farasoft</dc:creator>
  <cp:lastModifiedBy>farasoft</cp:lastModifiedBy>
  <cp:revision>94</cp:revision>
  <dcterms:created xsi:type="dcterms:W3CDTF">2018-04-08T07:05:52Z</dcterms:created>
  <dcterms:modified xsi:type="dcterms:W3CDTF">2019-12-08T20:06:13Z</dcterms:modified>
</cp:coreProperties>
</file>